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98" r:id="rId2"/>
    <p:sldId id="299" r:id="rId3"/>
    <p:sldId id="264" r:id="rId4"/>
    <p:sldId id="256" r:id="rId5"/>
    <p:sldId id="322" r:id="rId6"/>
    <p:sldId id="257" r:id="rId7"/>
    <p:sldId id="260" r:id="rId8"/>
    <p:sldId id="318" r:id="rId9"/>
    <p:sldId id="317" r:id="rId10"/>
    <p:sldId id="303" r:id="rId11"/>
    <p:sldId id="279" r:id="rId12"/>
    <p:sldId id="323" r:id="rId13"/>
    <p:sldId id="304" r:id="rId14"/>
    <p:sldId id="302" r:id="rId15"/>
    <p:sldId id="270" r:id="rId16"/>
    <p:sldId id="311" r:id="rId17"/>
    <p:sldId id="301" r:id="rId18"/>
    <p:sldId id="312" r:id="rId19"/>
    <p:sldId id="313" r:id="rId20"/>
    <p:sldId id="268" r:id="rId21"/>
    <p:sldId id="314" r:id="rId22"/>
    <p:sldId id="263" r:id="rId23"/>
    <p:sldId id="315" r:id="rId24"/>
    <p:sldId id="273" r:id="rId25"/>
    <p:sldId id="316" r:id="rId26"/>
    <p:sldId id="286" r:id="rId27"/>
    <p:sldId id="287" r:id="rId28"/>
    <p:sldId id="326" r:id="rId29"/>
    <p:sldId id="324" r:id="rId30"/>
    <p:sldId id="325" r:id="rId31"/>
    <p:sldId id="307" r:id="rId32"/>
    <p:sldId id="276" r:id="rId33"/>
    <p:sldId id="310" r:id="rId34"/>
    <p:sldId id="292" r:id="rId35"/>
    <p:sldId id="319" r:id="rId36"/>
    <p:sldId id="320" r:id="rId37"/>
    <p:sldId id="321" r:id="rId38"/>
    <p:sldId id="327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oyoung park" initials="wp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2816AA"/>
    <a:srgbClr val="FF00FF"/>
    <a:srgbClr val="FF99FF"/>
    <a:srgbClr val="F3F2C6"/>
    <a:srgbClr val="F3FC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107" d="100"/>
          <a:sy n="107" d="100"/>
        </p:scale>
        <p:origin x="6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53EC-F017-4D15-A371-FE8649FCE853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56869-415E-47D3-8C8D-9AC5AA902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4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9080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35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6248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3951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6193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296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692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568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764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668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905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393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294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6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F0C4C-A53E-4E9C-8F07-F8E65D493B13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7493-282F-4552-8CC2-D4B2985E6E6C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195-5558-4581-8A43-D0E97C531F52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4B19F-4493-41F8-83A4-6733A1DE9BA0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0E01-E8C9-43DE-A63D-EA6F8B056BBE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00C1-320C-4236-8FE4-8B6BF33264FF}" type="datetime1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63FD-F878-47A1-A83B-7D31DE1F13AC}" type="datetime1">
              <a:rPr lang="en-US" smtClean="0"/>
              <a:t>5/10/2020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D8BBA-0E2F-411D-9964-C1F78A31DCD2}" type="datetime1">
              <a:rPr lang="en-US" smtClean="0"/>
              <a:t>5/10/2020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9F667-11BE-434C-B445-B1E005E2B652}" type="datetime1">
              <a:rPr lang="en-US" smtClean="0"/>
              <a:t>5/10/2020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893-6242-4FC9-A877-2AC07D7BAA35}" type="datetime1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71D5-50B0-41E9-AE59-3791A1C94E9B}" type="datetime1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933AD-DF9B-45AA-A095-F725017628A5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ks.org/jml/naks-online-overseas-korean-1-1/2403-1-1-14-pptx-3" TargetMode="External"/><Relationship Id="rId7" Type="http://schemas.openxmlformats.org/officeDocument/2006/relationships/hyperlink" Target="https://www.naks.org/jml/naks-online-overseas-korean-1-1/2406-1-1-14" TargetMode="External"/><Relationship Id="rId2" Type="http://schemas.openxmlformats.org/officeDocument/2006/relationships/hyperlink" Target="ttps://www.naks.org/jml/naks-online-overseas-korean-1-1/2407-1-1-15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../%EC%A0%9C13%EA%B3%BC%20%EC%96%B4%EB%94%94%EC%97%90%20%EA%B0%80%EC%9A%94/%EB%B9%A8%EB%A6%AC%20%EC%A7%80%EB%82%98%EA%B0%80%EB%8A%94%20%EA%B8%80%EC%9E%90%20%EB%A7%9E%EC%B6%94%EA%B8%B0%20-%20%EC%A0%9C13%EA%B3%BC%20%EC%96%B4%EB%94%94%EC%97%90%20%EA%B0%80%EC%9A%94.pptx" TargetMode="External"/><Relationship Id="rId5" Type="http://schemas.openxmlformats.org/officeDocument/2006/relationships/hyperlink" Target="https://www.naks.org/jml/naks-online-overseas-korean-1-1/2405-1-1-13" TargetMode="External"/><Relationship Id="rId4" Type="http://schemas.openxmlformats.org/officeDocument/2006/relationships/hyperlink" Target="../%EC%A0%9C13%EA%B3%BC%20%EC%96%B4%EB%94%94%EC%97%90%20%EA%B0%80%EC%9A%94/3%EA%B3%A0%EA%B0%9C%20%ED%80%B4%EC%A6%88%20-13%EA%B3%BC%20%EC%9E%A5%EC%86%8C%20%EB%A7%9E%EC%B6%94%EA%B8%B0%20%EA%B2%8C%EC%9E%84.pptx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yZv8homzcY/" TargetMode="External"/><Relationship Id="rId2" Type="http://schemas.openxmlformats.org/officeDocument/2006/relationships/hyperlink" Target="https://www.youtube.com/watch?v=m3V0RxWHWpY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SbRCNGpw8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1mlj?x=1jqt&amp;i=2tig8t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quizlet.com/503960461/naks_%EC%9E%AC%EC%99%B8%EB%8F%99%ED%8F%AC%EB%A5%BC-%EC%9C%84%ED%95%9C-%ED%95%9C%EA%B5%AD%EC%96%B4-1-1_14%EA%B3%BC-%EC%B2%B4%EC%9C%A1%EA%B4%80%EC%97%90%EC%84%9C-%EB%86%8D%EA%B5%AC%EB%A5%BC-%ED%95%B4%EC%9A%94-2-flash-cards/" TargetMode="External"/><Relationship Id="rId4" Type="http://schemas.openxmlformats.org/officeDocument/2006/relationships/hyperlink" Target="https://quizlet.com/503960264/naks_%EC%9E%AC%EC%99%B8%EB%8F%99%ED%8F%AC%EB%A5%BC-%EC%9C%84%ED%95%9C-%ED%95%9C%EA%B5%AD%EC%96%B4-1-1_14%EA%B3%BC-%EC%B2%B4%EC%9C%A1%EA%B4%80%EC%97%90%EC%84%9C-%EB%86%8D%EA%B5%AC%EB%A5%BC-%ED%95%B4%EC%9A%94-1-flash-cards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3960264/naks_%EC%9E%AC%EC%99%B8%EB%8F%99%ED%8F%AC%EB%A5%BC-%EC%9C%84%ED%95%9C-%ED%95%9C%EA%B5%AD%EC%96%B4-1-1_14%EA%B3%BC-%EC%B2%B4%EC%9C%A1%EA%B4%80%EC%97%90%EC%84%9C-%EB%86%8D%EA%B5%AC%EB%A5%BC-%ED%95%B4%EC%9A%94-1-flash-cards/" TargetMode="External"/><Relationship Id="rId2" Type="http://schemas.openxmlformats.org/officeDocument/2006/relationships/hyperlink" Target="https://quizlet.com/_8c1mlj?x=1jqt&amp;i=2tig8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quizlet.com/503960461/naks_%EC%9E%AC%EC%99%B8%EB%8F%99%ED%8F%AC%EB%A5%BC-%EC%9C%84%ED%95%9C-%ED%95%9C%EA%B5%AD%EC%96%B4-1-1_14%EA%B3%BC-%EC%B2%B4%EC%9C%A1%EA%B4%80%EC%97%90%EC%84%9C-%EB%86%8D%EA%B5%AC%EB%A5%BC-%ED%95%B4%EC%9A%94-2-flash-cards/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../%EC%A0%9C13%EA%B3%BC%20%EC%96%B4%EB%94%94%EC%97%90%20%EA%B0%80%EC%9A%94/%EA%B5%90%EC%9E%AC%20%EA%B7%B8%EB%A6%BC%20%EB%8B%A8%EC%96%B4%20%EC%B9%B4%EB%93%9C%20-%EC%A0%9C%2013%EA%B3%BC%20%EC%96%B4%EB%94%94%EC%97%90%20%EA%B0%80%EC%9A%94.pptx" TargetMode="External"/><Relationship Id="rId2" Type="http://schemas.openxmlformats.org/officeDocument/2006/relationships/hyperlink" Target="https://www.naks.org/jml/naks-online-overseas-korean-1-1/2400-1-1-13-pptx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../%EC%A0%9C14%EA%B3%BC%20%EC%B2%B4%EC%9C%A1%EA%B4%80%EC%97%90%EC%84%9C%20%EB%86%8D%EA%B5%AC%EB%A5%BC%20%ED%95%B4%EC%9A%94/%EA%B5%90%EC%9E%AC%EA%B7%B8%EB%A6%BC%20%EB%8B%A8%EC%96%B4%EC%B9%B4%EB%93%9CPPT-14%EA%B3%BC%20%EC%B2%B4%EC%9C%A1%EA%B4%80%EC%97%90%EC%84%9C%20%EB%86%8D%EA%B5%AC%EB%A5%BC%20%ED%95%B4%EC%9A%94.pptx" TargetMode="External"/><Relationship Id="rId4" Type="http://schemas.openxmlformats.org/officeDocument/2006/relationships/hyperlink" Target="https://www.naks.org/jml/naks-online-overseas-korean-1-1/2401-1-1-14-pptx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3048000"/>
            <a:ext cx="7636835" cy="225100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 smtClean="0"/>
              <a:t>재외동포를 </a:t>
            </a:r>
            <a:r>
              <a:rPr lang="ko-KR" altLang="en-US" dirty="0"/>
              <a:t>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1-1 </a:t>
            </a: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5494458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532" y="304800"/>
            <a:ext cx="2620935" cy="262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8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7356" y="2005782"/>
            <a:ext cx="3934644" cy="4067214"/>
          </a:xfr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lt"/>
              </a:rPr>
              <a:t>A:</a:t>
            </a:r>
            <a:r>
              <a:rPr lang="ko-KR" altLang="en-US" sz="2000" dirty="0" smtClean="0">
                <a:latin typeface="+mj-lt"/>
              </a:rPr>
              <a:t>학교에 가요</a:t>
            </a:r>
            <a:r>
              <a:rPr lang="en-US" altLang="ko-KR" sz="2000" dirty="0" smtClean="0">
                <a:latin typeface="+mj-lt"/>
              </a:rPr>
              <a:t>?  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+mj-lt"/>
              </a:rPr>
              <a:t>    Do you go to school?</a:t>
            </a:r>
          </a:p>
          <a:p>
            <a:pPr marL="0" indent="0">
              <a:buNone/>
            </a:pPr>
            <a:endParaRPr lang="en-US" altLang="ko-KR" sz="1000" dirty="0" smtClean="0">
              <a:latin typeface="+mj-lt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lt"/>
              </a:rPr>
              <a:t>B:</a:t>
            </a:r>
            <a:r>
              <a:rPr lang="ko-KR" altLang="en-US" sz="2000" dirty="0" smtClean="0">
                <a:solidFill>
                  <a:srgbClr val="FF0000"/>
                </a:solidFill>
                <a:latin typeface="+mj-lt"/>
              </a:rPr>
              <a:t>아니요</a:t>
            </a:r>
            <a:r>
              <a:rPr lang="en-US" altLang="ko-KR" sz="2000" dirty="0" smtClean="0">
                <a:latin typeface="+mj-lt"/>
              </a:rPr>
              <a:t>, </a:t>
            </a:r>
            <a:r>
              <a:rPr lang="ko-KR" altLang="en-US" sz="2000" dirty="0" smtClean="0">
                <a:latin typeface="+mj-lt"/>
              </a:rPr>
              <a:t>학교에 </a:t>
            </a:r>
            <a:r>
              <a:rPr lang="ko-KR" altLang="en-US" sz="2000" dirty="0" smtClean="0">
                <a:solidFill>
                  <a:srgbClr val="FF0000"/>
                </a:solidFill>
                <a:latin typeface="+mj-lt"/>
              </a:rPr>
              <a:t>안</a:t>
            </a:r>
            <a:r>
              <a:rPr lang="ko-KR" altLang="en-US" sz="2000" dirty="0" smtClean="0">
                <a:latin typeface="+mj-lt"/>
              </a:rPr>
              <a:t>가요</a:t>
            </a:r>
            <a:r>
              <a:rPr lang="en-US" altLang="ko-KR" sz="2000" dirty="0" smtClean="0">
                <a:latin typeface="+mj-lt"/>
              </a:rPr>
              <a:t>.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+mj-lt"/>
              </a:rPr>
              <a:t>     NO</a:t>
            </a:r>
            <a:r>
              <a:rPr lang="en-US" altLang="ko-KR" sz="2000" dirty="0" smtClean="0">
                <a:latin typeface="+mj-lt"/>
              </a:rPr>
              <a:t>, I </a:t>
            </a:r>
            <a:r>
              <a:rPr lang="en-US" altLang="ko-KR" sz="2000" dirty="0" smtClean="0">
                <a:solidFill>
                  <a:srgbClr val="FF0000"/>
                </a:solidFill>
                <a:latin typeface="+mj-lt"/>
              </a:rPr>
              <a:t>don’t</a:t>
            </a:r>
            <a:r>
              <a:rPr lang="en-US" altLang="ko-KR" sz="2000" dirty="0" smtClean="0">
                <a:latin typeface="+mj-lt"/>
              </a:rPr>
              <a:t> go to school.  </a:t>
            </a:r>
          </a:p>
          <a:p>
            <a:pPr marL="0" indent="0">
              <a:buNone/>
            </a:pPr>
            <a:endParaRPr lang="en-US" altLang="ko-KR" sz="2000" dirty="0" smtClean="0">
              <a:latin typeface="+mj-lt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lt"/>
              </a:rPr>
              <a:t>A:</a:t>
            </a:r>
            <a:r>
              <a:rPr lang="ko-KR" altLang="en-US" sz="2000" dirty="0" smtClean="0">
                <a:latin typeface="+mj-lt"/>
              </a:rPr>
              <a:t>책을 읽어요</a:t>
            </a:r>
            <a:r>
              <a:rPr lang="en-US" altLang="ko-KR" sz="2000" dirty="0" smtClean="0">
                <a:latin typeface="+mj-lt"/>
              </a:rPr>
              <a:t>?  </a:t>
            </a:r>
          </a:p>
          <a:p>
            <a:pPr marL="0" indent="0">
              <a:buNone/>
            </a:pP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smtClean="0">
                <a:latin typeface="+mj-lt"/>
              </a:rPr>
              <a:t>   Do you read a book?</a:t>
            </a:r>
          </a:p>
          <a:p>
            <a:pPr marL="0" indent="0">
              <a:buNone/>
            </a:pPr>
            <a:endParaRPr lang="en-US" altLang="ko-KR" sz="1000" dirty="0" smtClean="0">
              <a:latin typeface="+mj-lt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lt"/>
              </a:rPr>
              <a:t>B:</a:t>
            </a:r>
            <a:r>
              <a:rPr lang="ko-KR" altLang="en-US" sz="2000" dirty="0" smtClean="0">
                <a:solidFill>
                  <a:srgbClr val="FF0000"/>
                </a:solidFill>
                <a:latin typeface="+mj-lt"/>
              </a:rPr>
              <a:t>아니요</a:t>
            </a:r>
            <a:r>
              <a:rPr lang="en-US" altLang="ko-KR" sz="2000" dirty="0" smtClean="0">
                <a:latin typeface="+mj-lt"/>
              </a:rPr>
              <a:t>, </a:t>
            </a:r>
            <a:r>
              <a:rPr lang="ko-KR" altLang="en-US" sz="2000" dirty="0" smtClean="0">
                <a:latin typeface="+mj-lt"/>
              </a:rPr>
              <a:t>책을 </a:t>
            </a:r>
            <a:r>
              <a:rPr lang="ko-KR" altLang="en-US" sz="2000" dirty="0" smtClean="0">
                <a:solidFill>
                  <a:srgbClr val="FF0000"/>
                </a:solidFill>
                <a:latin typeface="+mj-lt"/>
              </a:rPr>
              <a:t>안</a:t>
            </a:r>
            <a:r>
              <a:rPr lang="ko-KR" altLang="en-US" sz="2000" dirty="0" smtClean="0">
                <a:latin typeface="+mj-lt"/>
              </a:rPr>
              <a:t> 읽어요</a:t>
            </a:r>
            <a:r>
              <a:rPr lang="en-US" altLang="ko-KR" sz="2000" dirty="0" smtClean="0">
                <a:latin typeface="+mj-lt"/>
              </a:rPr>
              <a:t>.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+mj-lt"/>
              </a:rPr>
              <a:t>     NO</a:t>
            </a:r>
            <a:r>
              <a:rPr lang="en-US" altLang="ko-KR" sz="2000" dirty="0" smtClean="0">
                <a:latin typeface="+mj-lt"/>
              </a:rPr>
              <a:t>, I </a:t>
            </a:r>
            <a:r>
              <a:rPr lang="en-US" altLang="ko-KR" sz="2000" dirty="0" smtClean="0">
                <a:solidFill>
                  <a:srgbClr val="FF0000"/>
                </a:solidFill>
                <a:latin typeface="+mj-lt"/>
              </a:rPr>
              <a:t>don’t</a:t>
            </a:r>
            <a:r>
              <a:rPr lang="en-US" altLang="ko-KR" sz="2000" dirty="0" smtClean="0">
                <a:latin typeface="+mj-lt"/>
              </a:rPr>
              <a:t> read a book.  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648200" y="286928"/>
            <a:ext cx="403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1" t="17595" r="62444" b="57890"/>
          <a:stretch/>
        </p:blipFill>
        <p:spPr>
          <a:xfrm>
            <a:off x="315144" y="1986116"/>
            <a:ext cx="3494856" cy="411274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152400" y="685800"/>
            <a:ext cx="8534400" cy="1119185"/>
          </a:xfrm>
          <a:ln>
            <a:noFill/>
          </a:ln>
        </p:spPr>
        <p:txBody>
          <a:bodyPr>
            <a:noAutofit/>
          </a:bodyPr>
          <a:lstStyle/>
          <a:p>
            <a:pPr algn="l"/>
            <a:r>
              <a:rPr lang="ko-KR" altLang="en-US" sz="2800" b="1" dirty="0" smtClean="0">
                <a:solidFill>
                  <a:srgbClr val="FF0000"/>
                </a:solidFill>
              </a:rPr>
              <a:t>안  </a:t>
            </a:r>
            <a:r>
              <a:rPr lang="en-US" altLang="ko-KR" sz="2800" b="1" dirty="0" smtClean="0">
                <a:solidFill>
                  <a:srgbClr val="FF0000"/>
                </a:solidFill>
              </a:rPr>
              <a:t/>
            </a:r>
            <a:br>
              <a:rPr lang="en-US" altLang="ko-KR" sz="2800" b="1" dirty="0" smtClean="0">
                <a:solidFill>
                  <a:srgbClr val="FF0000"/>
                </a:solidFill>
              </a:rPr>
            </a:br>
            <a:r>
              <a:rPr lang="en-US" sz="2000" dirty="0" smtClean="0"/>
              <a:t>(</a:t>
            </a:r>
            <a:r>
              <a:rPr lang="ko-KR" altLang="en-US" sz="2000" dirty="0"/>
              <a:t>동사</a:t>
            </a:r>
            <a:r>
              <a:rPr lang="en-US" sz="2000" dirty="0" smtClean="0"/>
              <a:t>, </a:t>
            </a:r>
            <a:r>
              <a:rPr lang="ko-KR" altLang="en-US" sz="2000" dirty="0" smtClean="0"/>
              <a:t>형용사 </a:t>
            </a:r>
            <a:r>
              <a:rPr lang="ko-KR" altLang="en-US" sz="2000" dirty="0"/>
              <a:t>앞에서</a:t>
            </a:r>
            <a:r>
              <a:rPr lang="en-US" sz="2000" dirty="0" smtClean="0"/>
              <a:t>) </a:t>
            </a:r>
            <a:r>
              <a:rPr lang="ko-KR" altLang="en-US" sz="2000" dirty="0" smtClean="0"/>
              <a:t>서술어의 </a:t>
            </a:r>
            <a:r>
              <a:rPr lang="ko-KR" altLang="en-US" sz="2000" dirty="0"/>
              <a:t>부정의 뜻을 </a:t>
            </a:r>
            <a:r>
              <a:rPr lang="ko-KR" altLang="en-US" sz="2000" dirty="0" smtClean="0"/>
              <a:t>나타낼 때 </a:t>
            </a:r>
            <a:r>
              <a:rPr lang="ko-KR" altLang="en-US" sz="2000" dirty="0"/>
              <a:t>사용한다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/>
              <a:t>(Attached to a verb or an adjective) </a:t>
            </a:r>
            <a:r>
              <a:rPr lang="en-US" sz="2000" dirty="0" smtClean="0"/>
              <a:t>This </a:t>
            </a:r>
            <a:r>
              <a:rPr lang="en-US" sz="2000" dirty="0"/>
              <a:t>is used to be create the negative form.</a:t>
            </a: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-4404" y="14748"/>
            <a:ext cx="9144000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/>
              <a:t> </a:t>
            </a:r>
            <a:r>
              <a:rPr lang="ko-KR" altLang="en-US" sz="2700" b="1" dirty="0" smtClean="0">
                <a:solidFill>
                  <a:schemeClr val="bg1"/>
                </a:solidFill>
              </a:rPr>
              <a:t>문법 </a:t>
            </a:r>
            <a:r>
              <a:rPr lang="en-US" altLang="ko-KR" sz="2700" b="1" dirty="0" smtClean="0">
                <a:solidFill>
                  <a:schemeClr val="bg1"/>
                </a:solidFill>
              </a:rPr>
              <a:t>&amp; </a:t>
            </a:r>
            <a:r>
              <a:rPr lang="ko-KR" altLang="en-US" sz="2700" b="1" dirty="0" smtClean="0">
                <a:solidFill>
                  <a:schemeClr val="bg1"/>
                </a:solidFill>
              </a:rPr>
              <a:t>표현 복습   </a:t>
            </a:r>
            <a:r>
              <a:rPr lang="en-US" altLang="ko-KR" sz="2700" b="1" dirty="0" smtClean="0">
                <a:solidFill>
                  <a:schemeClr val="bg1"/>
                </a:solidFill>
              </a:rPr>
              <a:t>Review Grammar &amp; Expressions</a:t>
            </a:r>
            <a:endParaRPr lang="en-US" sz="2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09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28600" y="990600"/>
            <a:ext cx="2590800" cy="43434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ko-KR" altLang="en-US" sz="2700" dirty="0" smtClean="0"/>
              <a:t>가다 </a:t>
            </a:r>
            <a:r>
              <a:rPr lang="en-US" altLang="ko-KR" sz="2700" dirty="0" smtClean="0"/>
              <a:t>(go)</a:t>
            </a:r>
            <a:r>
              <a:rPr lang="ko-KR" altLang="en-US" sz="2700" dirty="0" smtClean="0"/>
              <a:t> </a:t>
            </a:r>
            <a:endParaRPr lang="en-US" altLang="ko-KR" sz="2700" dirty="0"/>
          </a:p>
          <a:p>
            <a:pPr>
              <a:lnSpc>
                <a:spcPct val="120000"/>
              </a:lnSpc>
            </a:pPr>
            <a:r>
              <a:rPr lang="ko-KR" altLang="en-US" sz="2700" dirty="0" smtClean="0"/>
              <a:t>먹다 </a:t>
            </a:r>
            <a:r>
              <a:rPr lang="en-US" altLang="ko-KR" sz="2700" dirty="0" smtClean="0"/>
              <a:t>(eat)</a:t>
            </a:r>
            <a:r>
              <a:rPr lang="en-US" altLang="ko-KR" sz="2700" dirty="0"/>
              <a:t> </a:t>
            </a:r>
            <a:endParaRPr lang="en-US" altLang="ko-KR" sz="2700" dirty="0" smtClean="0"/>
          </a:p>
          <a:p>
            <a:pPr>
              <a:lnSpc>
                <a:spcPct val="120000"/>
              </a:lnSpc>
            </a:pPr>
            <a:r>
              <a:rPr lang="ko-KR" altLang="en-US" sz="2700" dirty="0" smtClean="0"/>
              <a:t>읽다 </a:t>
            </a:r>
            <a:r>
              <a:rPr lang="en-US" altLang="ko-KR" sz="2700" dirty="0" smtClean="0"/>
              <a:t>(read)</a:t>
            </a:r>
            <a:r>
              <a:rPr lang="en-US" altLang="ko-KR" sz="2700" dirty="0"/>
              <a:t> </a:t>
            </a:r>
            <a:endParaRPr lang="en-US" altLang="ko-KR" sz="2700" dirty="0" smtClean="0"/>
          </a:p>
          <a:p>
            <a:pPr>
              <a:lnSpc>
                <a:spcPct val="120000"/>
              </a:lnSpc>
            </a:pPr>
            <a:r>
              <a:rPr lang="ko-KR" altLang="en-US" sz="2700" dirty="0" smtClean="0"/>
              <a:t>사다 </a:t>
            </a:r>
            <a:r>
              <a:rPr lang="en-US" altLang="ko-KR" sz="2700" dirty="0" smtClean="0"/>
              <a:t>(buy)</a:t>
            </a:r>
            <a:r>
              <a:rPr lang="en-US" altLang="ko-KR" sz="2700" dirty="0"/>
              <a:t> </a:t>
            </a:r>
            <a:endParaRPr lang="en-US" altLang="ko-KR" sz="2700" dirty="0" smtClean="0"/>
          </a:p>
          <a:p>
            <a:pPr>
              <a:lnSpc>
                <a:spcPct val="120000"/>
              </a:lnSpc>
            </a:pPr>
            <a:r>
              <a:rPr lang="ko-KR" altLang="en-US" sz="2700" dirty="0" smtClean="0"/>
              <a:t>만나다 </a:t>
            </a:r>
            <a:r>
              <a:rPr lang="en-US" altLang="ko-KR" sz="2700" dirty="0" smtClean="0"/>
              <a:t>(meet)</a:t>
            </a:r>
          </a:p>
          <a:p>
            <a:pPr>
              <a:lnSpc>
                <a:spcPct val="120000"/>
              </a:lnSpc>
            </a:pPr>
            <a:r>
              <a:rPr lang="ko-KR" altLang="en-US" sz="2700" dirty="0" smtClean="0"/>
              <a:t>입다 </a:t>
            </a:r>
            <a:r>
              <a:rPr lang="en-US" altLang="ko-KR" sz="2700" dirty="0" smtClean="0"/>
              <a:t>(put on)</a:t>
            </a:r>
            <a:r>
              <a:rPr lang="en-US" altLang="ko-KR" sz="2700" dirty="0"/>
              <a:t> </a:t>
            </a:r>
            <a:endParaRPr lang="en-US" altLang="ko-KR" sz="2700" dirty="0" smtClean="0"/>
          </a:p>
          <a:p>
            <a:pPr>
              <a:lnSpc>
                <a:spcPct val="120000"/>
              </a:lnSpc>
            </a:pPr>
            <a:r>
              <a:rPr lang="ko-KR" altLang="en-US" sz="2700" dirty="0" smtClean="0"/>
              <a:t>마시다 </a:t>
            </a:r>
            <a:r>
              <a:rPr lang="en-US" altLang="ko-KR" sz="2700" dirty="0" smtClean="0"/>
              <a:t>(drink)</a:t>
            </a:r>
            <a:r>
              <a:rPr lang="en-US" altLang="ko-KR" sz="2700" dirty="0"/>
              <a:t> </a:t>
            </a:r>
            <a:endParaRPr lang="en-US" altLang="ko-KR" sz="2700" dirty="0" smtClean="0"/>
          </a:p>
          <a:p>
            <a:pPr>
              <a:lnSpc>
                <a:spcPct val="120000"/>
              </a:lnSpc>
            </a:pPr>
            <a:r>
              <a:rPr lang="ko-KR" altLang="en-US" sz="2700" dirty="0" smtClean="0"/>
              <a:t>보다 </a:t>
            </a:r>
            <a:r>
              <a:rPr lang="en-US" altLang="ko-KR" sz="2700" dirty="0" smtClean="0"/>
              <a:t>(watch)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105400" y="1066800"/>
            <a:ext cx="3733800" cy="4191000"/>
          </a:xfrm>
          <a:solidFill>
            <a:schemeClr val="accent6">
              <a:lumMod val="60000"/>
              <a:lumOff val="40000"/>
            </a:schemeClr>
          </a:solidFill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ko-KR" altLang="en-US" sz="2700" dirty="0" smtClean="0">
                <a:solidFill>
                  <a:srgbClr val="FF0000"/>
                </a:solidFill>
                <a:latin typeface="+mj-ea"/>
                <a:ea typeface="+mj-ea"/>
              </a:rPr>
              <a:t>안</a:t>
            </a:r>
            <a:r>
              <a:rPr lang="ko-KR" altLang="en-US" sz="2700" dirty="0" smtClean="0">
                <a:latin typeface="+mj-ea"/>
                <a:ea typeface="+mj-ea"/>
              </a:rPr>
              <a:t> 가다</a:t>
            </a:r>
            <a:r>
              <a:rPr lang="en-US" altLang="ko-KR" sz="2700" dirty="0" smtClean="0">
                <a:latin typeface="+mj-ea"/>
                <a:ea typeface="+mj-ea"/>
              </a:rPr>
              <a:t> / </a:t>
            </a:r>
            <a:r>
              <a:rPr lang="ko-KR" altLang="en-US" sz="2700" dirty="0" smtClean="0">
                <a:solidFill>
                  <a:srgbClr val="FF0000"/>
                </a:solidFill>
                <a:latin typeface="+mj-ea"/>
                <a:ea typeface="+mj-ea"/>
              </a:rPr>
              <a:t>안</a:t>
            </a:r>
            <a:r>
              <a:rPr lang="ko-KR" altLang="en-US" sz="2700" dirty="0" smtClean="0">
                <a:latin typeface="+mj-ea"/>
                <a:ea typeface="+mj-ea"/>
              </a:rPr>
              <a:t> 가요</a:t>
            </a:r>
            <a:endParaRPr lang="en-US" sz="27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sz="2700" dirty="0" smtClean="0">
                <a:solidFill>
                  <a:srgbClr val="FF0000"/>
                </a:solidFill>
                <a:latin typeface="+mj-ea"/>
                <a:ea typeface="+mj-ea"/>
              </a:rPr>
              <a:t>안</a:t>
            </a:r>
            <a:r>
              <a:rPr lang="ko-KR" altLang="en-US" sz="2700" dirty="0" smtClean="0">
                <a:latin typeface="+mj-ea"/>
                <a:ea typeface="+mj-ea"/>
              </a:rPr>
              <a:t> 먹다 </a:t>
            </a:r>
            <a:r>
              <a:rPr lang="en-US" altLang="ko-KR" sz="2700" dirty="0" smtClean="0">
                <a:latin typeface="+mj-ea"/>
                <a:ea typeface="+mj-ea"/>
              </a:rPr>
              <a:t>/ </a:t>
            </a:r>
            <a:r>
              <a:rPr lang="ko-KR" altLang="en-US" sz="2700" dirty="0" smtClean="0">
                <a:solidFill>
                  <a:srgbClr val="FF0000"/>
                </a:solidFill>
                <a:latin typeface="+mj-ea"/>
                <a:ea typeface="+mj-ea"/>
              </a:rPr>
              <a:t>안</a:t>
            </a:r>
            <a:r>
              <a:rPr lang="ko-KR" altLang="en-US" sz="2700" dirty="0" smtClean="0">
                <a:latin typeface="+mj-ea"/>
                <a:ea typeface="+mj-ea"/>
              </a:rPr>
              <a:t> 먹어요</a:t>
            </a:r>
            <a:endParaRPr lang="en-US" sz="27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sz="2700" dirty="0" smtClean="0">
                <a:solidFill>
                  <a:srgbClr val="FF0000"/>
                </a:solidFill>
                <a:latin typeface="+mj-ea"/>
                <a:ea typeface="+mj-ea"/>
              </a:rPr>
              <a:t>안</a:t>
            </a:r>
            <a:r>
              <a:rPr lang="ko-KR" altLang="en-US" sz="2700" dirty="0" smtClean="0">
                <a:latin typeface="+mj-ea"/>
                <a:ea typeface="+mj-ea"/>
              </a:rPr>
              <a:t> 읽다 </a:t>
            </a:r>
            <a:r>
              <a:rPr lang="en-US" altLang="ko-KR" sz="2700" dirty="0" smtClean="0">
                <a:latin typeface="+mj-ea"/>
                <a:ea typeface="+mj-ea"/>
              </a:rPr>
              <a:t>/ </a:t>
            </a:r>
            <a:r>
              <a:rPr lang="ko-KR" altLang="en-US" sz="2700" dirty="0" smtClean="0">
                <a:solidFill>
                  <a:srgbClr val="FF0000"/>
                </a:solidFill>
                <a:latin typeface="+mj-ea"/>
                <a:ea typeface="+mj-ea"/>
              </a:rPr>
              <a:t>안</a:t>
            </a:r>
            <a:r>
              <a:rPr lang="ko-KR" altLang="en-US" sz="2700" dirty="0" smtClean="0">
                <a:latin typeface="+mj-ea"/>
                <a:ea typeface="+mj-ea"/>
              </a:rPr>
              <a:t> 읽어요</a:t>
            </a:r>
            <a:endParaRPr lang="en-US" sz="27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sz="2700" dirty="0" smtClean="0">
                <a:solidFill>
                  <a:srgbClr val="FF0000"/>
                </a:solidFill>
                <a:latin typeface="+mj-ea"/>
                <a:ea typeface="+mj-ea"/>
              </a:rPr>
              <a:t>안</a:t>
            </a:r>
            <a:r>
              <a:rPr lang="ko-KR" altLang="en-US" sz="2700" dirty="0" smtClean="0">
                <a:latin typeface="+mj-ea"/>
                <a:ea typeface="+mj-ea"/>
              </a:rPr>
              <a:t> 사다 </a:t>
            </a:r>
            <a:r>
              <a:rPr lang="en-US" altLang="ko-KR" sz="2700" dirty="0" smtClean="0">
                <a:latin typeface="+mj-ea"/>
                <a:ea typeface="+mj-ea"/>
              </a:rPr>
              <a:t>/ </a:t>
            </a:r>
            <a:r>
              <a:rPr lang="ko-KR" altLang="en-US" sz="2700" dirty="0" smtClean="0">
                <a:solidFill>
                  <a:srgbClr val="FF0000"/>
                </a:solidFill>
                <a:latin typeface="+mj-ea"/>
                <a:ea typeface="+mj-ea"/>
              </a:rPr>
              <a:t>안</a:t>
            </a:r>
            <a:r>
              <a:rPr lang="ko-KR" altLang="en-US" sz="2700" dirty="0" smtClean="0">
                <a:latin typeface="+mj-ea"/>
                <a:ea typeface="+mj-ea"/>
              </a:rPr>
              <a:t> 사요</a:t>
            </a:r>
            <a:endParaRPr lang="en-US" sz="27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sz="2700" dirty="0" smtClean="0">
                <a:solidFill>
                  <a:srgbClr val="FF0000"/>
                </a:solidFill>
                <a:latin typeface="+mj-ea"/>
                <a:ea typeface="+mj-ea"/>
              </a:rPr>
              <a:t>안</a:t>
            </a:r>
            <a:r>
              <a:rPr lang="ko-KR" altLang="en-US" sz="2700" dirty="0" smtClean="0">
                <a:latin typeface="+mj-ea"/>
                <a:ea typeface="+mj-ea"/>
              </a:rPr>
              <a:t> 만나다 </a:t>
            </a:r>
            <a:r>
              <a:rPr lang="en-US" altLang="ko-KR" sz="2700" dirty="0" smtClean="0">
                <a:latin typeface="+mj-ea"/>
                <a:ea typeface="+mj-ea"/>
              </a:rPr>
              <a:t>/ </a:t>
            </a:r>
            <a:r>
              <a:rPr lang="ko-KR" altLang="en-US" sz="2700" dirty="0" smtClean="0">
                <a:solidFill>
                  <a:srgbClr val="FF0000"/>
                </a:solidFill>
                <a:latin typeface="+mj-ea"/>
                <a:ea typeface="+mj-ea"/>
              </a:rPr>
              <a:t>안</a:t>
            </a:r>
            <a:r>
              <a:rPr lang="ko-KR" altLang="en-US" sz="2700" dirty="0" smtClean="0">
                <a:latin typeface="+mj-ea"/>
                <a:ea typeface="+mj-ea"/>
              </a:rPr>
              <a:t> 만나요</a:t>
            </a:r>
            <a:endParaRPr lang="en-US" sz="27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sz="2700" dirty="0" smtClean="0">
                <a:solidFill>
                  <a:srgbClr val="FF0000"/>
                </a:solidFill>
                <a:latin typeface="+mj-ea"/>
                <a:ea typeface="+mj-ea"/>
              </a:rPr>
              <a:t>안</a:t>
            </a:r>
            <a:r>
              <a:rPr lang="ko-KR" altLang="en-US" sz="2700" dirty="0" smtClean="0">
                <a:latin typeface="+mj-ea"/>
                <a:ea typeface="+mj-ea"/>
              </a:rPr>
              <a:t> 입다 </a:t>
            </a:r>
            <a:r>
              <a:rPr lang="en-US" altLang="ko-KR" sz="2700" dirty="0" smtClean="0">
                <a:latin typeface="+mj-ea"/>
                <a:ea typeface="+mj-ea"/>
              </a:rPr>
              <a:t>/ </a:t>
            </a:r>
            <a:r>
              <a:rPr lang="ko-KR" altLang="en-US" sz="2700" dirty="0" smtClean="0">
                <a:solidFill>
                  <a:srgbClr val="FF0000"/>
                </a:solidFill>
                <a:latin typeface="+mj-ea"/>
                <a:ea typeface="+mj-ea"/>
              </a:rPr>
              <a:t>안</a:t>
            </a:r>
            <a:r>
              <a:rPr lang="ko-KR" altLang="en-US" sz="2700" dirty="0" smtClean="0">
                <a:latin typeface="+mj-ea"/>
                <a:ea typeface="+mj-ea"/>
              </a:rPr>
              <a:t> 입어요</a:t>
            </a:r>
            <a:endParaRPr lang="en-US" sz="27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sz="2700" dirty="0" smtClean="0">
                <a:solidFill>
                  <a:srgbClr val="FF0000"/>
                </a:solidFill>
                <a:latin typeface="+mj-ea"/>
                <a:ea typeface="+mj-ea"/>
              </a:rPr>
              <a:t>안</a:t>
            </a:r>
            <a:r>
              <a:rPr lang="ko-KR" altLang="en-US" sz="2700" dirty="0" smtClean="0">
                <a:latin typeface="+mj-ea"/>
                <a:ea typeface="+mj-ea"/>
              </a:rPr>
              <a:t> 마시다 </a:t>
            </a:r>
            <a:r>
              <a:rPr lang="en-US" altLang="ko-KR" sz="2700" dirty="0" smtClean="0">
                <a:latin typeface="+mj-ea"/>
                <a:ea typeface="+mj-ea"/>
              </a:rPr>
              <a:t>/ </a:t>
            </a:r>
            <a:r>
              <a:rPr lang="ko-KR" altLang="en-US" sz="2700" dirty="0" smtClean="0">
                <a:solidFill>
                  <a:srgbClr val="FF0000"/>
                </a:solidFill>
                <a:latin typeface="+mj-ea"/>
                <a:ea typeface="+mj-ea"/>
              </a:rPr>
              <a:t>안</a:t>
            </a:r>
            <a:r>
              <a:rPr lang="ko-KR" altLang="en-US" sz="2700" dirty="0" smtClean="0">
                <a:latin typeface="+mj-ea"/>
                <a:ea typeface="+mj-ea"/>
              </a:rPr>
              <a:t> 마셔요</a:t>
            </a:r>
            <a:endParaRPr lang="en-US" sz="27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sz="2700" dirty="0" smtClean="0">
                <a:solidFill>
                  <a:srgbClr val="FF0000"/>
                </a:solidFill>
                <a:latin typeface="+mj-ea"/>
                <a:ea typeface="+mj-ea"/>
              </a:rPr>
              <a:t>안</a:t>
            </a:r>
            <a:r>
              <a:rPr lang="ko-KR" altLang="en-US" sz="2700" dirty="0" smtClean="0">
                <a:latin typeface="+mj-ea"/>
                <a:ea typeface="+mj-ea"/>
              </a:rPr>
              <a:t> 보다</a:t>
            </a:r>
            <a:r>
              <a:rPr lang="en-US" altLang="ko-KR" sz="2700" dirty="0" smtClean="0">
                <a:latin typeface="+mj-ea"/>
                <a:ea typeface="+mj-ea"/>
              </a:rPr>
              <a:t>/</a:t>
            </a:r>
            <a:r>
              <a:rPr lang="ko-KR" altLang="en-US" sz="2700" dirty="0" smtClean="0">
                <a:solidFill>
                  <a:srgbClr val="FF0000"/>
                </a:solidFill>
                <a:latin typeface="+mj-ea"/>
                <a:ea typeface="+mj-ea"/>
              </a:rPr>
              <a:t>안</a:t>
            </a:r>
            <a:r>
              <a:rPr lang="ko-KR" altLang="en-US" sz="2700" dirty="0" smtClean="0">
                <a:latin typeface="+mj-ea"/>
                <a:ea typeface="+mj-ea"/>
              </a:rPr>
              <a:t> 봐요</a:t>
            </a:r>
            <a:endParaRPr lang="en-US" sz="2700" dirty="0">
              <a:latin typeface="+mj-ea"/>
              <a:ea typeface="+mj-ea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-4404" y="14748"/>
            <a:ext cx="9144000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/>
              <a:t> </a:t>
            </a:r>
            <a:r>
              <a:rPr lang="ko-KR" altLang="en-US" sz="2700" b="1" dirty="0" smtClean="0">
                <a:solidFill>
                  <a:schemeClr val="bg1"/>
                </a:solidFill>
              </a:rPr>
              <a:t>문법 </a:t>
            </a:r>
            <a:r>
              <a:rPr lang="en-US" altLang="ko-KR" sz="2700" b="1" dirty="0" smtClean="0">
                <a:solidFill>
                  <a:schemeClr val="bg1"/>
                </a:solidFill>
              </a:rPr>
              <a:t>&amp; </a:t>
            </a:r>
            <a:r>
              <a:rPr lang="ko-KR" altLang="en-US" sz="2700" b="1" dirty="0" smtClean="0">
                <a:solidFill>
                  <a:schemeClr val="bg1"/>
                </a:solidFill>
              </a:rPr>
              <a:t>표현 복습   </a:t>
            </a:r>
            <a:r>
              <a:rPr lang="en-US" altLang="ko-KR" sz="2700" b="1" dirty="0" smtClean="0">
                <a:solidFill>
                  <a:schemeClr val="bg1"/>
                </a:solidFill>
              </a:rPr>
              <a:t>Review Grammar &amp; Expressions</a:t>
            </a:r>
            <a:endParaRPr lang="en-US" sz="27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71800" y="2942669"/>
            <a:ext cx="1905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</a:rPr>
              <a:t>+ </a:t>
            </a:r>
            <a:r>
              <a:rPr lang="ko-KR" altLang="en-US" sz="3000" b="1" dirty="0" smtClean="0">
                <a:solidFill>
                  <a:srgbClr val="FF0000"/>
                </a:solidFill>
              </a:rPr>
              <a:t>안 </a:t>
            </a:r>
            <a:r>
              <a:rPr lang="en-US" altLang="ko-KR" sz="3000" b="1" dirty="0" smtClean="0">
                <a:solidFill>
                  <a:srgbClr val="FF0000"/>
                </a:solidFill>
              </a:rPr>
              <a:t>(</a:t>
            </a:r>
            <a:r>
              <a:rPr lang="en-US" altLang="ko-KR" sz="3000" b="1" dirty="0">
                <a:solidFill>
                  <a:srgbClr val="FF0000"/>
                </a:solidFill>
              </a:rPr>
              <a:t>don’t</a:t>
            </a:r>
            <a:r>
              <a:rPr lang="en-US" altLang="ko-KR" sz="3000" b="1" dirty="0" smtClean="0">
                <a:solidFill>
                  <a:srgbClr val="FF0000"/>
                </a:solidFill>
              </a:rPr>
              <a:t>)</a:t>
            </a:r>
            <a:endParaRPr lang="en-US" altLang="ko-KR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52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7428"/>
            <a:ext cx="8229600" cy="1143000"/>
          </a:xfrm>
          <a:solidFill>
            <a:srgbClr val="FFFF00"/>
          </a:solidFill>
        </p:spPr>
        <p:txBody>
          <a:bodyPr/>
          <a:lstStyle/>
          <a:p>
            <a:r>
              <a:rPr lang="ko-KR" altLang="en-US" dirty="0" smtClean="0"/>
              <a:t>게임을 해 봐요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3546809"/>
            <a:ext cx="6019800" cy="957385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2200" dirty="0"/>
              <a:t>삼고개 초성게임 퀴즈 </a:t>
            </a:r>
            <a:endParaRPr lang="en-US" altLang="ko-KR" sz="2200" dirty="0" smtClean="0"/>
          </a:p>
          <a:p>
            <a:pPr marL="0" indent="0" algn="ctr">
              <a:buNone/>
            </a:pPr>
            <a:r>
              <a:rPr lang="en-US" altLang="ko-KR" sz="2200" dirty="0" smtClean="0">
                <a:hlinkClick r:id="rId2"/>
              </a:rPr>
              <a:t>‘14</a:t>
            </a:r>
            <a:r>
              <a:rPr lang="ko-KR" altLang="en-US" sz="2200" dirty="0" smtClean="0">
                <a:hlinkClick r:id="rId2"/>
              </a:rPr>
              <a:t>과 체육관에서 농구를 해요</a:t>
            </a:r>
            <a:r>
              <a:rPr lang="en-US" altLang="ko-KR" sz="2200" dirty="0" smtClean="0">
                <a:hlinkClick r:id="rId2"/>
              </a:rPr>
              <a:t>’</a:t>
            </a:r>
            <a:endParaRPr lang="en-US" sz="2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800" y="4651461"/>
            <a:ext cx="6019800" cy="1066800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2200" dirty="0"/>
              <a:t>빨리 지나가는 단어 </a:t>
            </a:r>
            <a:r>
              <a:rPr lang="ko-KR" altLang="en-US" sz="2200" dirty="0" smtClean="0"/>
              <a:t>맞추기</a:t>
            </a:r>
            <a:endParaRPr lang="en-US" altLang="ko-KR" sz="2200" dirty="0" smtClean="0"/>
          </a:p>
          <a:p>
            <a:pPr marL="0" indent="0" algn="ctr">
              <a:buNone/>
            </a:pPr>
            <a:r>
              <a:rPr lang="en-US" altLang="ko-KR" sz="2200" dirty="0" smtClean="0">
                <a:hlinkClick r:id="rId3"/>
              </a:rPr>
              <a:t>‘14</a:t>
            </a:r>
            <a:r>
              <a:rPr lang="ko-KR" altLang="en-US" sz="2200" dirty="0" smtClean="0">
                <a:hlinkClick r:id="rId3"/>
              </a:rPr>
              <a:t>과 체육관에서 농구를 해요</a:t>
            </a:r>
            <a:r>
              <a:rPr lang="en-US" altLang="ko-KR" sz="2200" dirty="0" smtClean="0">
                <a:hlinkClick r:id="rId3"/>
              </a:rPr>
              <a:t>’</a:t>
            </a:r>
            <a:endParaRPr lang="en-US" sz="2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hlinkClick r:id="rId4" action="ppaction://hlinkpres?slideindex=1&amp;slidetitle="/>
          </p:cNvPr>
          <p:cNvSpPr txBox="1"/>
          <p:nvPr/>
        </p:nvSpPr>
        <p:spPr>
          <a:xfrm>
            <a:off x="1461655" y="1713395"/>
            <a:ext cx="6019800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dirty="0" smtClean="0">
                <a:solidFill>
                  <a:srgbClr val="2816AA"/>
                </a:solidFill>
              </a:rPr>
              <a:t>초성게임 바로가기</a:t>
            </a:r>
            <a:endParaRPr lang="en-US" altLang="ko-KR" sz="2200" dirty="0" smtClean="0">
              <a:solidFill>
                <a:srgbClr val="2816AA"/>
              </a:solidFill>
            </a:endParaRPr>
          </a:p>
          <a:p>
            <a:pPr algn="ctr"/>
            <a:r>
              <a:rPr lang="en-US" altLang="ko-KR" sz="2200" dirty="0" smtClean="0">
                <a:solidFill>
                  <a:srgbClr val="2816AA"/>
                </a:solidFill>
                <a:hlinkClick r:id="rId5"/>
              </a:rPr>
              <a:t>‘13</a:t>
            </a:r>
            <a:r>
              <a:rPr lang="ko-KR" altLang="en-US" sz="2200" dirty="0">
                <a:solidFill>
                  <a:srgbClr val="2816AA"/>
                </a:solidFill>
                <a:hlinkClick r:id="rId5"/>
              </a:rPr>
              <a:t>과 어디에 </a:t>
            </a:r>
            <a:r>
              <a:rPr lang="ko-KR" altLang="en-US" sz="2200" dirty="0" smtClean="0">
                <a:solidFill>
                  <a:srgbClr val="2816AA"/>
                </a:solidFill>
                <a:hlinkClick r:id="rId5"/>
              </a:rPr>
              <a:t>가요</a:t>
            </a:r>
            <a:r>
              <a:rPr lang="en-US" altLang="ko-KR" sz="2200" dirty="0" smtClean="0">
                <a:solidFill>
                  <a:srgbClr val="2816AA"/>
                </a:solidFill>
                <a:hlinkClick r:id="rId5"/>
              </a:rPr>
              <a:t>’</a:t>
            </a:r>
            <a:endParaRPr lang="en-US" sz="2200" dirty="0">
              <a:solidFill>
                <a:srgbClr val="2816AA"/>
              </a:solidFill>
            </a:endParaRPr>
          </a:p>
        </p:txBody>
      </p:sp>
      <p:sp>
        <p:nvSpPr>
          <p:cNvPr id="13" name="TextBox 12">
            <a:hlinkClick r:id="rId6" action="ppaction://hlinkpres?slideindex=1&amp;slidetitle="/>
          </p:cNvPr>
          <p:cNvSpPr txBox="1"/>
          <p:nvPr/>
        </p:nvSpPr>
        <p:spPr>
          <a:xfrm>
            <a:off x="1447800" y="2630102"/>
            <a:ext cx="6019800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dirty="0" smtClean="0">
                <a:solidFill>
                  <a:srgbClr val="2816AA"/>
                </a:solidFill>
              </a:rPr>
              <a:t>빨리 지나가는 글자 맞추기 바로가기</a:t>
            </a:r>
            <a:endParaRPr lang="en-US" altLang="ko-KR" sz="2200" dirty="0" smtClean="0">
              <a:solidFill>
                <a:srgbClr val="2816AA"/>
              </a:solidFill>
            </a:endParaRPr>
          </a:p>
          <a:p>
            <a:pPr algn="ctr"/>
            <a:r>
              <a:rPr lang="en-US" altLang="ko-KR" sz="2200" dirty="0">
                <a:solidFill>
                  <a:srgbClr val="2816AA"/>
                </a:solidFill>
                <a:hlinkClick r:id="rId7"/>
              </a:rPr>
              <a:t>‘13</a:t>
            </a:r>
            <a:r>
              <a:rPr lang="ko-KR" altLang="en-US" sz="2200" dirty="0">
                <a:solidFill>
                  <a:srgbClr val="2816AA"/>
                </a:solidFill>
                <a:hlinkClick r:id="rId7"/>
              </a:rPr>
              <a:t>과 어디에 가요</a:t>
            </a:r>
            <a:r>
              <a:rPr lang="en-US" altLang="ko-KR" sz="2200" dirty="0" smtClean="0">
                <a:solidFill>
                  <a:srgbClr val="2816AA"/>
                </a:solidFill>
                <a:hlinkClick r:id="rId7"/>
              </a:rPr>
              <a:t>’</a:t>
            </a:r>
            <a:endParaRPr lang="en-US" sz="2200" dirty="0">
              <a:solidFill>
                <a:srgbClr val="2816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20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1949005"/>
            <a:ext cx="4875810" cy="4210707"/>
          </a:xfrm>
          <a:noFill/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A: </a:t>
            </a:r>
            <a:r>
              <a:rPr lang="ko-KR" altLang="en-US" sz="2000" dirty="0" smtClean="0">
                <a:latin typeface="+mj-ea"/>
                <a:ea typeface="+mj-ea"/>
              </a:rPr>
              <a:t>민수는 뭘 해요</a:t>
            </a:r>
            <a:r>
              <a:rPr lang="en-US" altLang="ko-KR" sz="2000" dirty="0" smtClean="0">
                <a:latin typeface="+mj-ea"/>
                <a:ea typeface="+mj-ea"/>
              </a:rPr>
              <a:t>? 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   What is </a:t>
            </a:r>
            <a:r>
              <a:rPr lang="en-US" altLang="ko-KR" sz="2000" dirty="0" err="1" smtClean="0">
                <a:latin typeface="+mj-ea"/>
                <a:ea typeface="+mj-ea"/>
              </a:rPr>
              <a:t>Minsu</a:t>
            </a:r>
            <a:r>
              <a:rPr lang="en-US" altLang="ko-KR" sz="2000" dirty="0" smtClean="0">
                <a:latin typeface="+mj-ea"/>
                <a:ea typeface="+mj-ea"/>
              </a:rPr>
              <a:t> doing?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B: </a:t>
            </a:r>
            <a:r>
              <a:rPr lang="ko-KR" altLang="en-US" sz="2000" b="1" dirty="0" smtClean="0">
                <a:solidFill>
                  <a:srgbClr val="FF0000"/>
                </a:solidFill>
                <a:latin typeface="+mj-ea"/>
                <a:ea typeface="+mj-ea"/>
              </a:rPr>
              <a:t>방에서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옷을 입어요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    He wears clothes </a:t>
            </a:r>
            <a:r>
              <a:rPr lang="en-US" altLang="ko-KR" sz="2000" b="1" dirty="0" smtClean="0">
                <a:solidFill>
                  <a:srgbClr val="FF0000"/>
                </a:solidFill>
                <a:latin typeface="+mj-ea"/>
                <a:ea typeface="+mj-ea"/>
              </a:rPr>
              <a:t>in the room. </a:t>
            </a:r>
          </a:p>
          <a:p>
            <a:pPr marL="0" indent="0">
              <a:buNone/>
            </a:pP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A: </a:t>
            </a:r>
            <a:r>
              <a:rPr lang="ko-KR" altLang="en-US" sz="2000" dirty="0" smtClean="0">
                <a:latin typeface="+mj-ea"/>
                <a:ea typeface="+mj-ea"/>
              </a:rPr>
              <a:t>어디에서 공부를 해요</a:t>
            </a:r>
            <a:r>
              <a:rPr lang="en-US" altLang="ko-KR" sz="2000" dirty="0" smtClean="0">
                <a:latin typeface="+mj-ea"/>
                <a:ea typeface="+mj-ea"/>
              </a:rPr>
              <a:t>?  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   Where are they studying?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B: </a:t>
            </a:r>
            <a:r>
              <a:rPr lang="ko-KR" altLang="en-US" sz="2000" b="1" dirty="0" smtClean="0">
                <a:solidFill>
                  <a:srgbClr val="FF0000"/>
                </a:solidFill>
                <a:latin typeface="+mj-ea"/>
                <a:ea typeface="+mj-ea"/>
              </a:rPr>
              <a:t>교실에서</a:t>
            </a:r>
            <a:r>
              <a:rPr lang="ko-KR" altLang="en-US" sz="2000" dirty="0" smtClean="0">
                <a:latin typeface="+mj-ea"/>
                <a:ea typeface="+mj-ea"/>
              </a:rPr>
              <a:t> 공부를 해요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+mj-ea"/>
                <a:ea typeface="+mj-ea"/>
              </a:rPr>
              <a:t>     </a:t>
            </a:r>
            <a:r>
              <a:rPr lang="en-US" altLang="ko-KR" sz="2000" dirty="0" smtClean="0">
                <a:latin typeface="+mj-ea"/>
                <a:ea typeface="+mj-ea"/>
              </a:rPr>
              <a:t>They are studying </a:t>
            </a:r>
            <a:r>
              <a:rPr lang="en-US" altLang="ko-KR" sz="2000" b="1" dirty="0" smtClean="0">
                <a:solidFill>
                  <a:srgbClr val="FF0000"/>
                </a:solidFill>
                <a:latin typeface="+mj-ea"/>
                <a:ea typeface="+mj-ea"/>
              </a:rPr>
              <a:t>in the classroom.  </a:t>
            </a:r>
            <a:endParaRPr lang="en-US" altLang="ko-KR" sz="2000" b="1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0" indent="0">
              <a:buNone/>
            </a:pPr>
            <a:endParaRPr lang="en-US" sz="2000" dirty="0">
              <a:latin typeface="+mj-ea"/>
              <a:ea typeface="+mj-ea"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648200" y="286928"/>
            <a:ext cx="403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1955"/>
            <a:ext cx="9144000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/>
              <a:t> </a:t>
            </a:r>
            <a:r>
              <a:rPr lang="ko-KR" altLang="en-US" sz="2700" b="1" dirty="0">
                <a:solidFill>
                  <a:schemeClr val="bg1"/>
                </a:solidFill>
              </a:rPr>
              <a:t>문법 표현 복습 </a:t>
            </a:r>
            <a:r>
              <a:rPr lang="en-US" altLang="ko-KR" sz="2700" b="1" dirty="0">
                <a:solidFill>
                  <a:schemeClr val="bg1"/>
                </a:solidFill>
              </a:rPr>
              <a:t>Review Grammar &amp; Expressions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9" t="61112" r="19916" b="15125"/>
          <a:stretch/>
        </p:blipFill>
        <p:spPr>
          <a:xfrm rot="10800000">
            <a:off x="266700" y="1958334"/>
            <a:ext cx="3505200" cy="421070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266699" y="771728"/>
            <a:ext cx="8420100" cy="913173"/>
          </a:xfrm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en-US" altLang="ko-KR" sz="2700" b="1" dirty="0" smtClean="0">
                <a:solidFill>
                  <a:srgbClr val="FF0000"/>
                </a:solidFill>
              </a:rPr>
              <a:t>-</a:t>
            </a:r>
            <a:r>
              <a:rPr lang="ko-KR" altLang="en-US" sz="2700" b="1" dirty="0" smtClean="0">
                <a:solidFill>
                  <a:srgbClr val="FF0000"/>
                </a:solidFill>
              </a:rPr>
              <a:t>에서</a:t>
            </a:r>
            <a:r>
              <a:rPr lang="en-US" sz="2500" dirty="0"/>
              <a:t/>
            </a:r>
            <a:br>
              <a:rPr lang="en-US" sz="2500" dirty="0"/>
            </a:br>
            <a:r>
              <a:rPr lang="en-US" sz="2400" dirty="0"/>
              <a:t>(</a:t>
            </a:r>
            <a:r>
              <a:rPr lang="ko-KR" altLang="en-US" sz="2200" dirty="0"/>
              <a:t>명사에 붙어</a:t>
            </a:r>
            <a:r>
              <a:rPr lang="en-US" sz="2200" dirty="0"/>
              <a:t>)</a:t>
            </a:r>
            <a:r>
              <a:rPr lang="ko-KR" altLang="en-US" sz="2200" dirty="0"/>
              <a:t>어떤 행위가 이루어지는 장소임을 나타낸다</a:t>
            </a:r>
            <a:r>
              <a:rPr lang="en-US" sz="2200" dirty="0"/>
              <a:t>.</a:t>
            </a:r>
            <a:br>
              <a:rPr lang="en-US" sz="2200" dirty="0"/>
            </a:br>
            <a:r>
              <a:rPr lang="en-US" sz="2200" dirty="0"/>
              <a:t>(Attached to a noun) </a:t>
            </a:r>
            <a:r>
              <a:rPr lang="en-US" sz="2200" dirty="0" smtClean="0"/>
              <a:t>The </a:t>
            </a:r>
            <a:r>
              <a:rPr lang="en-US" sz="2200" dirty="0"/>
              <a:t>preceding noun is the place of some action.</a:t>
            </a:r>
          </a:p>
        </p:txBody>
      </p:sp>
    </p:spTree>
    <p:extLst>
      <p:ext uri="{BB962C8B-B14F-4D97-AF65-F5344CB8AC3E}">
        <p14:creationId xmlns:p14="http://schemas.microsoft.com/office/powerpoint/2010/main" val="233692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33400" y="2514600"/>
            <a:ext cx="4343400" cy="30480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ko-KR" altLang="en-US" dirty="0"/>
              <a:t>방</a:t>
            </a:r>
            <a:r>
              <a:rPr lang="ko-KR" altLang="en-US" dirty="0">
                <a:solidFill>
                  <a:srgbClr val="FF0000"/>
                </a:solidFill>
              </a:rPr>
              <a:t>에서 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ko-KR" altLang="en-US" dirty="0"/>
              <a:t>교실</a:t>
            </a:r>
            <a:r>
              <a:rPr lang="ko-KR" altLang="en-US" dirty="0">
                <a:solidFill>
                  <a:srgbClr val="FF0000"/>
                </a:solidFill>
              </a:rPr>
              <a:t>에서 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ko-KR" altLang="en-US" dirty="0"/>
              <a:t>도서관</a:t>
            </a:r>
            <a:r>
              <a:rPr lang="ko-KR" altLang="en-US" dirty="0">
                <a:solidFill>
                  <a:srgbClr val="FF0000"/>
                </a:solidFill>
              </a:rPr>
              <a:t>에서 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ko-KR" altLang="en-US" dirty="0"/>
              <a:t>부엌</a:t>
            </a:r>
            <a:r>
              <a:rPr lang="ko-KR" altLang="en-US" dirty="0">
                <a:solidFill>
                  <a:srgbClr val="FF0000"/>
                </a:solidFill>
              </a:rPr>
              <a:t>에서 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ko-KR" altLang="en-US" sz="2700" dirty="0" smtClean="0"/>
              <a:t>공원</a:t>
            </a:r>
            <a:r>
              <a:rPr lang="ko-KR" altLang="en-US" sz="2700" dirty="0" smtClean="0">
                <a:solidFill>
                  <a:srgbClr val="FF0000"/>
                </a:solidFill>
              </a:rPr>
              <a:t>에서</a:t>
            </a:r>
            <a:endParaRPr lang="en-US" altLang="ko-KR" sz="27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altLang="ko-KR" sz="2500" dirty="0" smtClean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902530" y="2514600"/>
            <a:ext cx="3581400" cy="30480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ko-KR" sz="3000" dirty="0" smtClean="0">
                <a:solidFill>
                  <a:srgbClr val="FF0000"/>
                </a:solidFill>
              </a:rPr>
              <a:t>In the room</a:t>
            </a:r>
            <a:endParaRPr lang="en-US" sz="3000" dirty="0"/>
          </a:p>
          <a:p>
            <a:pPr marL="0" indent="0" algn="ctr">
              <a:buNone/>
            </a:pPr>
            <a:r>
              <a:rPr lang="en-US" altLang="ko-KR" sz="3000" dirty="0" smtClean="0">
                <a:solidFill>
                  <a:srgbClr val="FF0000"/>
                </a:solidFill>
              </a:rPr>
              <a:t>In the classroom</a:t>
            </a:r>
            <a:endParaRPr lang="en-US" sz="3000" dirty="0" smtClean="0"/>
          </a:p>
          <a:p>
            <a:pPr marL="0" indent="0" algn="ctr">
              <a:buNone/>
            </a:pPr>
            <a:r>
              <a:rPr lang="en-US" altLang="ko-KR" sz="3000" dirty="0" smtClean="0">
                <a:solidFill>
                  <a:srgbClr val="FF0000"/>
                </a:solidFill>
              </a:rPr>
              <a:t>In the library</a:t>
            </a:r>
            <a:endParaRPr lang="en-US" sz="3000" dirty="0"/>
          </a:p>
          <a:p>
            <a:pPr marL="0" indent="0" algn="ctr">
              <a:buNone/>
            </a:pPr>
            <a:r>
              <a:rPr lang="en-US" altLang="ko-KR" sz="3000" dirty="0" smtClean="0">
                <a:solidFill>
                  <a:srgbClr val="FF0000"/>
                </a:solidFill>
              </a:rPr>
              <a:t>In the kitchen</a:t>
            </a:r>
            <a:endParaRPr lang="en-US" sz="3000" dirty="0"/>
          </a:p>
          <a:p>
            <a:pPr marL="0" indent="0" algn="ctr">
              <a:buNone/>
            </a:pPr>
            <a:r>
              <a:rPr lang="en-US" sz="3000" dirty="0" smtClean="0">
                <a:solidFill>
                  <a:srgbClr val="FF0000"/>
                </a:solidFill>
              </a:rPr>
              <a:t>At the park</a:t>
            </a:r>
            <a:endParaRPr lang="en-US" sz="3000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1955"/>
            <a:ext cx="9144000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/>
              <a:t> </a:t>
            </a:r>
            <a:r>
              <a:rPr lang="ko-KR" altLang="en-US" sz="2700" b="1" dirty="0">
                <a:solidFill>
                  <a:schemeClr val="bg1"/>
                </a:solidFill>
              </a:rPr>
              <a:t>문법 표현 복습 </a:t>
            </a:r>
            <a:r>
              <a:rPr lang="en-US" altLang="ko-KR" sz="2700" b="1" dirty="0">
                <a:solidFill>
                  <a:schemeClr val="bg1"/>
                </a:solidFill>
              </a:rPr>
              <a:t>Review Grammar &amp; Expressions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885923"/>
            <a:ext cx="79505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/>
              <a:t>장소 </a:t>
            </a:r>
            <a:r>
              <a:rPr lang="en-US" altLang="ko-KR" sz="3200" dirty="0" smtClean="0"/>
              <a:t>(place) + </a:t>
            </a:r>
            <a:r>
              <a:rPr lang="ko-KR" altLang="en-US" sz="3200" dirty="0" smtClean="0">
                <a:solidFill>
                  <a:srgbClr val="FF0000"/>
                </a:solidFill>
              </a:rPr>
              <a:t>에서 </a:t>
            </a:r>
            <a:r>
              <a:rPr lang="en-US" altLang="ko-KR" sz="3200" dirty="0" smtClean="0"/>
              <a:t>(particle)</a:t>
            </a:r>
          </a:p>
          <a:p>
            <a:r>
              <a:rPr lang="en-US" sz="2800" dirty="0"/>
              <a:t>The preceding noun is the place of some </a:t>
            </a:r>
            <a:r>
              <a:rPr lang="en-US" sz="2800" dirty="0" smtClean="0"/>
              <a:t>action.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5512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0900"/>
            <a:ext cx="9144000" cy="74763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/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P. 126</a:t>
            </a:r>
            <a:r>
              <a:rPr kumimoji="1" lang="en-US" altLang="ko-KR" sz="2700" dirty="0">
                <a:solidFill>
                  <a:schemeClr val="bg1"/>
                </a:solidFill>
              </a:rPr>
              <a:t> </a:t>
            </a:r>
            <a:r>
              <a:rPr kumimoji="1" lang="ko-KR" altLang="en-US" sz="2700" dirty="0" smtClean="0">
                <a:solidFill>
                  <a:schemeClr val="bg1"/>
                </a:solidFill>
              </a:rPr>
              <a:t> </a:t>
            </a:r>
            <a:r>
              <a:rPr kumimoji="1" lang="ko-KR" altLang="en-US" sz="3200" b="1" dirty="0" smtClean="0">
                <a:solidFill>
                  <a:schemeClr val="bg1"/>
                </a:solidFill>
              </a:rPr>
              <a:t>연습해요</a:t>
            </a:r>
            <a:endParaRPr lang="en-US" sz="27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811911"/>
            <a:ext cx="8219256" cy="54998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40077" y="337063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에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31761" y="4968432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에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63429" y="4126594"/>
            <a:ext cx="891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에서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15000" y="4126594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25144" y="5805724"/>
            <a:ext cx="1118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 에서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76900" y="5757805"/>
            <a:ext cx="49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을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81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8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7" grpId="0"/>
      <p:bldP spid="18" grpId="0"/>
      <p:bldP spid="19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0900"/>
            <a:ext cx="9144000" cy="74763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/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P. 126</a:t>
            </a:r>
            <a:r>
              <a:rPr kumimoji="1" lang="en-US" altLang="ko-KR" sz="2700" dirty="0">
                <a:solidFill>
                  <a:schemeClr val="bg1"/>
                </a:solidFill>
              </a:rPr>
              <a:t> </a:t>
            </a:r>
            <a:r>
              <a:rPr kumimoji="1" lang="ko-KR" altLang="en-US" sz="2700" dirty="0" smtClean="0">
                <a:solidFill>
                  <a:schemeClr val="bg1"/>
                </a:solidFill>
              </a:rPr>
              <a:t> </a:t>
            </a:r>
            <a:r>
              <a:rPr kumimoji="1" lang="ko-KR" altLang="en-US" sz="3200" b="1" dirty="0" smtClean="0">
                <a:solidFill>
                  <a:schemeClr val="bg1"/>
                </a:solidFill>
              </a:rPr>
              <a:t>연습해요</a:t>
            </a:r>
            <a:endParaRPr lang="en-US" sz="27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825910"/>
            <a:ext cx="8382000" cy="53462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95800" y="3118055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봐요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05400" y="3499055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안 봐요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91000" y="4194072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해요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00600" y="4575072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안 해요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83182" y="5254625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먹어요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86300" y="5635625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안 먹어요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124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dvAuto="1000"/>
      <p:bldP spid="20" grpId="0" build="p" advAuto="1000"/>
      <p:bldP spid="21" grpId="0" build="p" advAuto="1000"/>
      <p:bldP spid="22" grpId="0" build="p" advAuto="1000"/>
      <p:bldP spid="23" grpId="0" build="p" advAuto="1000"/>
      <p:bldP spid="24" grpId="0" build="p" advAuto="100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90600" y="4699211"/>
            <a:ext cx="6934200" cy="1477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A:</a:t>
            </a:r>
            <a:r>
              <a:rPr lang="ko-KR" altLang="en-US" b="1" dirty="0" smtClean="0"/>
              <a:t>어디</a:t>
            </a:r>
            <a:r>
              <a:rPr lang="ko-KR" altLang="en-US" b="1" dirty="0" smtClean="0">
                <a:solidFill>
                  <a:srgbClr val="FF0000"/>
                </a:solidFill>
              </a:rPr>
              <a:t>에</a:t>
            </a:r>
            <a:r>
              <a:rPr lang="ko-KR" altLang="en-US" b="1" dirty="0" smtClean="0"/>
              <a:t> 가요</a:t>
            </a:r>
            <a:r>
              <a:rPr lang="en-US" altLang="ko-KR" b="1" dirty="0" smtClean="0"/>
              <a:t>?</a:t>
            </a:r>
          </a:p>
          <a:p>
            <a:r>
              <a:rPr lang="en-US" b="1" dirty="0" smtClean="0"/>
              <a:t>B:</a:t>
            </a:r>
            <a:r>
              <a:rPr lang="ko-KR" altLang="en-US" b="1" dirty="0" smtClean="0"/>
              <a:t>아이스크림 가게</a:t>
            </a:r>
            <a:r>
              <a:rPr lang="ko-KR" altLang="en-US" b="1" dirty="0" smtClean="0">
                <a:solidFill>
                  <a:srgbClr val="FF0000"/>
                </a:solidFill>
              </a:rPr>
              <a:t>에</a:t>
            </a:r>
            <a:r>
              <a:rPr lang="ko-KR" altLang="en-US" b="1" dirty="0" smtClean="0"/>
              <a:t> 가요</a:t>
            </a:r>
            <a:r>
              <a:rPr lang="en-US" altLang="ko-KR" b="1" dirty="0" smtClean="0"/>
              <a:t>.</a:t>
            </a:r>
          </a:p>
          <a:p>
            <a:endParaRPr lang="en-US" altLang="ko-KR" b="1" dirty="0" smtClean="0"/>
          </a:p>
          <a:p>
            <a:r>
              <a:rPr lang="en-US" altLang="ko-KR" b="1" dirty="0" smtClean="0"/>
              <a:t>C:</a:t>
            </a:r>
            <a:r>
              <a:rPr lang="ko-KR" altLang="en-US" b="1" dirty="0" smtClean="0"/>
              <a:t>아이스크림 </a:t>
            </a:r>
            <a:r>
              <a:rPr lang="ko-KR" altLang="en-US" b="1" dirty="0" smtClean="0">
                <a:solidFill>
                  <a:srgbClr val="00B0F0"/>
                </a:solidFill>
              </a:rPr>
              <a:t>가게에서</a:t>
            </a:r>
            <a:r>
              <a:rPr lang="ko-KR" altLang="en-US" b="1" dirty="0" smtClean="0"/>
              <a:t> 뭘 해요</a:t>
            </a:r>
            <a:r>
              <a:rPr lang="en-US" altLang="ko-KR" b="1" dirty="0" smtClean="0"/>
              <a:t>?</a:t>
            </a:r>
          </a:p>
          <a:p>
            <a:r>
              <a:rPr lang="en-US" b="1" dirty="0" smtClean="0"/>
              <a:t>D:</a:t>
            </a:r>
            <a:r>
              <a:rPr lang="ko-KR" altLang="en-US" b="1" dirty="0" smtClean="0"/>
              <a:t>아이스크림</a:t>
            </a:r>
            <a:r>
              <a:rPr lang="ko-KR" altLang="en-US" b="1" dirty="0" smtClean="0">
                <a:solidFill>
                  <a:srgbClr val="00B050"/>
                </a:solidFill>
              </a:rPr>
              <a:t>을 </a:t>
            </a:r>
            <a:r>
              <a:rPr lang="ko-KR" altLang="en-US" b="1" dirty="0" smtClean="0"/>
              <a:t>사요</a:t>
            </a:r>
            <a:r>
              <a:rPr lang="en-US" altLang="ko-KR" b="1" dirty="0" smtClean="0"/>
              <a:t>.</a:t>
            </a:r>
            <a:endParaRPr lang="en-US" b="1" dirty="0"/>
          </a:p>
        </p:txBody>
      </p:sp>
      <p:sp>
        <p:nvSpPr>
          <p:cNvPr id="13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0" y="34478"/>
            <a:ext cx="9144000" cy="6765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>
                <a:solidFill>
                  <a:schemeClr val="bg1"/>
                </a:solidFill>
              </a:rPr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P. </a:t>
            </a:r>
            <a:r>
              <a:rPr lang="en-US" altLang="ko-KR" sz="2700" dirty="0" smtClean="0">
                <a:solidFill>
                  <a:schemeClr val="bg1"/>
                </a:solidFill>
              </a:rPr>
              <a:t>127</a:t>
            </a:r>
            <a:r>
              <a:rPr lang="en-US" altLang="ko-KR" sz="2700" dirty="0">
                <a:solidFill>
                  <a:schemeClr val="bg1"/>
                </a:solidFill>
              </a:rPr>
              <a:t> </a:t>
            </a:r>
            <a:r>
              <a:rPr lang="en-US" altLang="ko-KR" sz="2700" dirty="0" smtClean="0">
                <a:solidFill>
                  <a:schemeClr val="bg1"/>
                </a:solidFill>
              </a:rPr>
              <a:t> </a:t>
            </a:r>
            <a:r>
              <a:rPr lang="ko-KR" altLang="en-US" sz="2700" b="1" dirty="0" smtClean="0">
                <a:solidFill>
                  <a:schemeClr val="bg1"/>
                </a:solidFill>
              </a:rPr>
              <a:t>말해 봐요</a:t>
            </a:r>
            <a:r>
              <a:rPr lang="en-US" altLang="ko-KR" sz="2700" b="1" dirty="0" smtClean="0">
                <a:solidFill>
                  <a:schemeClr val="bg1"/>
                </a:solidFill>
              </a:rPr>
              <a:t>-1</a:t>
            </a:r>
            <a:endParaRPr lang="en-US" sz="2700" b="1" dirty="0">
              <a:solidFill>
                <a:schemeClr val="bg1"/>
              </a:solidFill>
            </a:endParaRPr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710990"/>
            <a:ext cx="7239000" cy="386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98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50823" y="4682005"/>
            <a:ext cx="7162800" cy="1631216"/>
          </a:xfrm>
          <a:prstGeom prst="rect">
            <a:avLst/>
          </a:prstGeom>
          <a:solidFill>
            <a:srgbClr val="F3FCBC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A:</a:t>
            </a:r>
            <a:r>
              <a:rPr lang="ko-KR" altLang="en-US" sz="2000" b="1" dirty="0" smtClean="0"/>
              <a:t>어디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에</a:t>
            </a:r>
            <a:r>
              <a:rPr lang="ko-KR" altLang="en-US" sz="2000" b="1" dirty="0" smtClean="0"/>
              <a:t> 가요</a:t>
            </a:r>
            <a:r>
              <a:rPr lang="en-US" altLang="ko-KR" sz="2000" b="1" dirty="0" smtClean="0"/>
              <a:t>?</a:t>
            </a:r>
          </a:p>
          <a:p>
            <a:r>
              <a:rPr lang="en-US" sz="2000" b="1" dirty="0" smtClean="0"/>
              <a:t>B:</a:t>
            </a:r>
            <a:r>
              <a:rPr lang="ko-KR" altLang="en-US" sz="2000" b="1" dirty="0" smtClean="0"/>
              <a:t>식당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에 </a:t>
            </a:r>
            <a:r>
              <a:rPr lang="ko-KR" altLang="en-US" sz="2000" b="1" dirty="0" smtClean="0"/>
              <a:t>가요</a:t>
            </a:r>
            <a:r>
              <a:rPr lang="en-US" altLang="ko-KR" sz="2000" b="1" dirty="0" smtClean="0"/>
              <a:t>.</a:t>
            </a:r>
          </a:p>
          <a:p>
            <a:endParaRPr lang="en-US" altLang="ko-KR" sz="2000" b="1" dirty="0" smtClean="0"/>
          </a:p>
          <a:p>
            <a:r>
              <a:rPr lang="en-US" altLang="ko-KR" sz="2000" b="1" dirty="0" smtClean="0"/>
              <a:t>A:</a:t>
            </a:r>
            <a:r>
              <a:rPr lang="ko-KR" altLang="en-US" sz="2000" b="1" dirty="0" smtClean="0">
                <a:solidFill>
                  <a:srgbClr val="00B0F0"/>
                </a:solidFill>
              </a:rPr>
              <a:t>식당에서</a:t>
            </a:r>
            <a:r>
              <a:rPr lang="ko-KR" altLang="en-US" sz="2000" b="1" dirty="0" smtClean="0"/>
              <a:t> 뭘 해요</a:t>
            </a:r>
            <a:r>
              <a:rPr lang="en-US" altLang="ko-KR" sz="2000" b="1" dirty="0" smtClean="0"/>
              <a:t>?</a:t>
            </a:r>
          </a:p>
          <a:p>
            <a:r>
              <a:rPr lang="en-US" sz="2000" b="1" dirty="0"/>
              <a:t>B</a:t>
            </a:r>
            <a:r>
              <a:rPr lang="en-US" sz="2000" b="1" dirty="0" smtClean="0"/>
              <a:t>:</a:t>
            </a:r>
            <a:r>
              <a:rPr lang="ko-KR" altLang="en-US" sz="2000" b="1" dirty="0" smtClean="0"/>
              <a:t>밥</a:t>
            </a:r>
            <a:r>
              <a:rPr lang="ko-KR" altLang="en-US" sz="2000" b="1" dirty="0" smtClean="0">
                <a:solidFill>
                  <a:schemeClr val="accent4">
                    <a:lumMod val="75000"/>
                  </a:schemeClr>
                </a:solidFill>
              </a:rPr>
              <a:t>을</a:t>
            </a:r>
            <a:r>
              <a:rPr lang="ko-KR" altLang="en-US" sz="2000" b="1" dirty="0" smtClean="0"/>
              <a:t> 먹어요</a:t>
            </a:r>
            <a:r>
              <a:rPr lang="en-US" altLang="ko-KR" sz="2000" b="1" dirty="0" smtClean="0"/>
              <a:t>.</a:t>
            </a:r>
            <a:endParaRPr lang="en-US" sz="2000" b="1" dirty="0"/>
          </a:p>
        </p:txBody>
      </p:sp>
      <p:sp>
        <p:nvSpPr>
          <p:cNvPr id="13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0" y="34477"/>
            <a:ext cx="9144000" cy="65132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>
                <a:solidFill>
                  <a:schemeClr val="bg1"/>
                </a:solidFill>
              </a:rPr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P. </a:t>
            </a:r>
            <a:r>
              <a:rPr lang="en-US" altLang="ko-KR" sz="2700" dirty="0" smtClean="0">
                <a:solidFill>
                  <a:schemeClr val="bg1"/>
                </a:solidFill>
              </a:rPr>
              <a:t>127</a:t>
            </a:r>
            <a:r>
              <a:rPr lang="en-US" altLang="ko-KR" sz="2700" dirty="0">
                <a:solidFill>
                  <a:schemeClr val="bg1"/>
                </a:solidFill>
              </a:rPr>
              <a:t> </a:t>
            </a:r>
            <a:r>
              <a:rPr lang="en-US" altLang="ko-KR" sz="2700" dirty="0" smtClean="0">
                <a:solidFill>
                  <a:schemeClr val="bg1"/>
                </a:solidFill>
              </a:rPr>
              <a:t>  </a:t>
            </a:r>
            <a:r>
              <a:rPr lang="ko-KR" altLang="en-US" sz="2700" b="1" dirty="0" smtClean="0">
                <a:solidFill>
                  <a:schemeClr val="bg1"/>
                </a:solidFill>
              </a:rPr>
              <a:t>말해 봐요</a:t>
            </a:r>
            <a:r>
              <a:rPr lang="en-US" altLang="ko-KR" sz="2700" b="1" dirty="0" smtClean="0">
                <a:solidFill>
                  <a:schemeClr val="bg1"/>
                </a:solidFill>
              </a:rPr>
              <a:t>-2</a:t>
            </a:r>
            <a:endParaRPr lang="en-US" sz="2700" b="1" dirty="0">
              <a:solidFill>
                <a:schemeClr val="bg1"/>
              </a:solidFill>
            </a:endParaRPr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50000"/>
          <a:stretch/>
        </p:blipFill>
        <p:spPr>
          <a:xfrm>
            <a:off x="1252537" y="3077639"/>
            <a:ext cx="6659614" cy="15724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t="2647" b="38536"/>
          <a:stretch/>
        </p:blipFill>
        <p:spPr>
          <a:xfrm>
            <a:off x="714790" y="762000"/>
            <a:ext cx="7536933" cy="230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98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50823" y="4682005"/>
            <a:ext cx="7162800" cy="163121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A:</a:t>
            </a:r>
            <a:r>
              <a:rPr lang="ko-KR" altLang="en-US" sz="2000" b="1" dirty="0" smtClean="0"/>
              <a:t>어디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에</a:t>
            </a:r>
            <a:r>
              <a:rPr lang="ko-KR" altLang="en-US" sz="2000" b="1" dirty="0" smtClean="0"/>
              <a:t> 가요</a:t>
            </a:r>
            <a:r>
              <a:rPr lang="en-US" altLang="ko-KR" sz="2000" b="1" dirty="0" smtClean="0"/>
              <a:t>?</a:t>
            </a:r>
          </a:p>
          <a:p>
            <a:r>
              <a:rPr lang="en-US" sz="2000" b="1" dirty="0" smtClean="0"/>
              <a:t>B:</a:t>
            </a:r>
            <a:r>
              <a:rPr lang="ko-KR" altLang="en-US" sz="2000" b="1" dirty="0" smtClean="0"/>
              <a:t>공원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에 </a:t>
            </a:r>
            <a:r>
              <a:rPr lang="ko-KR" altLang="en-US" sz="2000" b="1" dirty="0" smtClean="0"/>
              <a:t>가요</a:t>
            </a:r>
            <a:r>
              <a:rPr lang="en-US" altLang="ko-KR" sz="2000" b="1" dirty="0" smtClean="0"/>
              <a:t>.</a:t>
            </a:r>
          </a:p>
          <a:p>
            <a:endParaRPr lang="en-US" altLang="ko-KR" sz="2000" b="1" dirty="0" smtClean="0"/>
          </a:p>
          <a:p>
            <a:r>
              <a:rPr lang="en-US" altLang="ko-KR" sz="2000" b="1" dirty="0" smtClean="0"/>
              <a:t>A:</a:t>
            </a:r>
            <a:r>
              <a:rPr lang="ko-KR" altLang="en-US" sz="2000" b="1" dirty="0" smtClean="0">
                <a:solidFill>
                  <a:srgbClr val="00B0F0"/>
                </a:solidFill>
              </a:rPr>
              <a:t>공원에서</a:t>
            </a:r>
            <a:r>
              <a:rPr lang="ko-KR" altLang="en-US" sz="2000" b="1" dirty="0" smtClean="0"/>
              <a:t> 뭘 해요</a:t>
            </a:r>
            <a:r>
              <a:rPr lang="en-US" altLang="ko-KR" sz="2000" b="1" dirty="0" smtClean="0"/>
              <a:t>?</a:t>
            </a:r>
          </a:p>
          <a:p>
            <a:r>
              <a:rPr lang="en-US" sz="2000" b="1" dirty="0"/>
              <a:t>B</a:t>
            </a:r>
            <a:r>
              <a:rPr lang="en-US" sz="2000" b="1" dirty="0" smtClean="0"/>
              <a:t>:</a:t>
            </a:r>
            <a:r>
              <a:rPr lang="ko-KR" altLang="en-US" sz="2000" b="1" dirty="0" smtClean="0"/>
              <a:t>친구</a:t>
            </a:r>
            <a:r>
              <a:rPr lang="ko-KR" altLang="en-US" sz="2000" b="1" dirty="0" smtClean="0">
                <a:solidFill>
                  <a:srgbClr val="FF00FF"/>
                </a:solidFill>
              </a:rPr>
              <a:t>를</a:t>
            </a:r>
            <a:r>
              <a:rPr lang="ko-KR" altLang="en-US" sz="2000" b="1" dirty="0" smtClean="0"/>
              <a:t> 만나요</a:t>
            </a:r>
            <a:r>
              <a:rPr lang="en-US" altLang="ko-KR" sz="2000" b="1" dirty="0" smtClean="0"/>
              <a:t>.</a:t>
            </a:r>
            <a:endParaRPr lang="en-US" sz="2000" b="1" dirty="0"/>
          </a:p>
        </p:txBody>
      </p:sp>
      <p:sp>
        <p:nvSpPr>
          <p:cNvPr id="13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0" y="34477"/>
            <a:ext cx="9144000" cy="75061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>
                <a:solidFill>
                  <a:schemeClr val="bg1"/>
                </a:solidFill>
              </a:rPr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P.</a:t>
            </a:r>
            <a:r>
              <a:rPr lang="en-US" altLang="ko-KR" sz="2700" dirty="0" smtClean="0">
                <a:solidFill>
                  <a:schemeClr val="bg1"/>
                </a:solidFill>
              </a:rPr>
              <a:t> 127  </a:t>
            </a:r>
            <a:r>
              <a:rPr lang="ko-KR" altLang="en-US" sz="2700" b="1" dirty="0" smtClean="0">
                <a:solidFill>
                  <a:schemeClr val="bg1"/>
                </a:solidFill>
              </a:rPr>
              <a:t>말해 봐요</a:t>
            </a:r>
            <a:r>
              <a:rPr lang="en-US" altLang="ko-KR" sz="2700" b="1" dirty="0" smtClean="0">
                <a:solidFill>
                  <a:schemeClr val="bg1"/>
                </a:solidFill>
              </a:rPr>
              <a:t>-3</a:t>
            </a:r>
            <a:endParaRPr lang="en-US" sz="2700" b="1" dirty="0">
              <a:solidFill>
                <a:schemeClr val="bg1"/>
              </a:solidFill>
            </a:endParaRPr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-644" t="46980" r="644" b="3020"/>
          <a:stretch/>
        </p:blipFill>
        <p:spPr>
          <a:xfrm>
            <a:off x="1143000" y="3077639"/>
            <a:ext cx="6769151" cy="15724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t="2647" b="38536"/>
          <a:stretch/>
        </p:blipFill>
        <p:spPr>
          <a:xfrm>
            <a:off x="838200" y="799673"/>
            <a:ext cx="7413523" cy="226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02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xmlns="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3568" y="260648"/>
            <a:ext cx="7850832" cy="3339803"/>
          </a:xfr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1-1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15</a:t>
            </a:r>
            <a:r>
              <a:rPr kumimoji="1" lang="ko-KR" alt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  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“</a:t>
            </a:r>
            <a:r>
              <a:rPr kumimoji="1" lang="ko-KR" alt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나도 수영을 좋아해요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.”</a:t>
            </a:r>
            <a: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b="1" dirty="0">
              <a:solidFill>
                <a:schemeClr val="bg1"/>
              </a:solidFill>
            </a:endParaRPr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xmlns="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3568" y="3809999"/>
            <a:ext cx="7850832" cy="2305665"/>
          </a:xfrm>
          <a:ln w="25400"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kumimoji="1" lang="en-US" altLang="ko-KR" sz="3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13</a:t>
            </a:r>
            <a:r>
              <a:rPr kumimoji="1" lang="ko-KR" alt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 </a:t>
            </a:r>
            <a:r>
              <a:rPr kumimoji="1" lang="en-US" altLang="ko-KR" sz="3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&amp;</a:t>
            </a:r>
            <a:r>
              <a:rPr kumimoji="1" lang="ko-KR" alt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14</a:t>
            </a:r>
            <a:r>
              <a:rPr kumimoji="1" lang="ko-KR" alt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 복습</a:t>
            </a:r>
            <a:endParaRPr kumimoji="1" lang="en-US" altLang="ko-KR" sz="3000" b="1" dirty="0" smtClean="0">
              <a:solidFill>
                <a:schemeClr val="tx1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r>
              <a:rPr kumimoji="1" lang="en-US" altLang="ko-KR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1.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어디에 가요</a:t>
            </a:r>
            <a:r>
              <a:rPr kumimoji="1" lang="en-US" altLang="ko-KR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?/ -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도 가요</a:t>
            </a:r>
            <a:r>
              <a:rPr kumimoji="1" lang="en-US" altLang="ko-KR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/ -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도 있어요</a:t>
            </a:r>
            <a:r>
              <a:rPr kumimoji="1" lang="en-US" altLang="ko-KR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endParaRPr kumimoji="1" lang="en-US" altLang="ko-KR" sz="2500" b="1" dirty="0" smtClean="0">
              <a:solidFill>
                <a:schemeClr val="tx1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r>
              <a:rPr kumimoji="1" lang="ko-KR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학교에 가요</a:t>
            </a:r>
            <a:r>
              <a:rPr kumimoji="1"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? /</a:t>
            </a:r>
            <a:r>
              <a:rPr kumimoji="1" lang="ko-KR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유나도 가요</a:t>
            </a:r>
            <a:r>
              <a:rPr kumimoji="1" lang="ko-KR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/</a:t>
            </a:r>
            <a:r>
              <a:rPr kumimoji="1" lang="ko-KR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학교도 있어요</a:t>
            </a:r>
            <a:r>
              <a:rPr kumimoji="1"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</a:p>
          <a:p>
            <a:r>
              <a:rPr kumimoji="1" lang="en-US" altLang="ko-KR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2.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부정 표현 </a:t>
            </a:r>
            <a:r>
              <a:rPr kumimoji="1" lang="en-US" altLang="ko-KR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‘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안</a:t>
            </a:r>
            <a:r>
              <a:rPr kumimoji="1" lang="en-US" altLang="ko-KR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’/ -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에서</a:t>
            </a:r>
            <a:r>
              <a:rPr kumimoji="1" lang="en-US" altLang="ko-KR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-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을</a:t>
            </a:r>
            <a:r>
              <a:rPr kumimoji="1" lang="en-US" altLang="ko-KR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/</a:t>
            </a:r>
            <a:r>
              <a:rPr kumimoji="1" lang="ko-KR" alt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를 하다</a:t>
            </a:r>
            <a:endParaRPr kumimoji="1" lang="en-US" altLang="ko-KR" sz="2500" b="1" dirty="0" smtClean="0">
              <a:solidFill>
                <a:schemeClr val="tx1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r>
              <a:rPr kumimoji="1" lang="ko-KR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학교에 안 가요</a:t>
            </a:r>
            <a:r>
              <a:rPr kumimoji="1"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/ </a:t>
            </a:r>
            <a:r>
              <a:rPr kumimoji="1" lang="ko-KR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체육관에서 농구를 해요</a:t>
            </a:r>
            <a:r>
              <a:rPr kumimoji="1" lang="en-US" altLang="ko-KR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</a:p>
          <a:p>
            <a:endParaRPr kumimoji="1" lang="en-US" altLang="ko-KR" sz="2000" dirty="0" smtClean="0"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0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73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1066800" y="4038600"/>
            <a:ext cx="6107235" cy="2175789"/>
          </a:xfrm>
          <a:prstGeom prst="roundRect">
            <a:avLst/>
          </a:prstGeom>
          <a:solidFill>
            <a:srgbClr val="F3F2C6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ko-KR" sz="2000" dirty="0" smtClean="0"/>
          </a:p>
          <a:p>
            <a:endParaRPr lang="en-US" altLang="ko-KR" sz="2000" dirty="0"/>
          </a:p>
          <a:p>
            <a:r>
              <a:rPr lang="ko-KR" altLang="en-US" sz="2000" dirty="0" smtClean="0"/>
              <a:t>아빠는 뭘 해요</a:t>
            </a:r>
            <a:r>
              <a:rPr lang="en-US" altLang="ko-KR" sz="2000" dirty="0"/>
              <a:t>?</a:t>
            </a:r>
            <a:endParaRPr lang="en-US" altLang="ko-KR" sz="2000" dirty="0" smtClean="0"/>
          </a:p>
          <a:p>
            <a:r>
              <a:rPr lang="ko-KR" altLang="en-US" sz="2000" dirty="0" smtClean="0"/>
              <a:t>거실</a:t>
            </a:r>
            <a:r>
              <a:rPr lang="ko-KR" altLang="en-US" sz="2000" dirty="0" smtClean="0">
                <a:solidFill>
                  <a:srgbClr val="FF0000"/>
                </a:solidFill>
              </a:rPr>
              <a:t>에서</a:t>
            </a:r>
            <a:r>
              <a:rPr lang="ko-KR" altLang="en-US" sz="2000" dirty="0" smtClean="0"/>
              <a:t> 텔레비전을 봐요</a:t>
            </a:r>
            <a:r>
              <a:rPr lang="en-US" altLang="ko-KR" sz="2000" dirty="0" smtClean="0"/>
              <a:t>.</a:t>
            </a:r>
          </a:p>
          <a:p>
            <a:r>
              <a:rPr lang="ko-KR" altLang="en-US" sz="2000" dirty="0" smtClean="0"/>
              <a:t>엄마는 뭘 해요</a:t>
            </a:r>
            <a:r>
              <a:rPr lang="en-US" altLang="ko-KR" sz="2000" dirty="0" smtClean="0"/>
              <a:t>?</a:t>
            </a:r>
          </a:p>
          <a:p>
            <a:r>
              <a:rPr lang="ko-KR" altLang="en-US" sz="2000" dirty="0" smtClean="0"/>
              <a:t>부엌</a:t>
            </a:r>
            <a:r>
              <a:rPr lang="ko-KR" altLang="en-US" sz="2000" dirty="0" smtClean="0">
                <a:solidFill>
                  <a:srgbClr val="FF0000"/>
                </a:solidFill>
              </a:rPr>
              <a:t>에서</a:t>
            </a:r>
            <a:r>
              <a:rPr lang="ko-KR" altLang="en-US" sz="2000" dirty="0" smtClean="0"/>
              <a:t> 요리를 해요</a:t>
            </a:r>
            <a:r>
              <a:rPr lang="en-US" altLang="ko-KR" sz="2000" dirty="0" smtClean="0"/>
              <a:t>.</a:t>
            </a:r>
          </a:p>
          <a:p>
            <a:r>
              <a:rPr lang="ko-KR" altLang="en-US" sz="2000" dirty="0"/>
              <a:t>형은 뭘 해요</a:t>
            </a:r>
            <a:r>
              <a:rPr lang="en-US" altLang="ko-KR" sz="2000" dirty="0" smtClean="0"/>
              <a:t>?</a:t>
            </a:r>
          </a:p>
          <a:p>
            <a:r>
              <a:rPr lang="ko-KR" altLang="en-US" sz="2000" dirty="0"/>
              <a:t>방</a:t>
            </a:r>
            <a:r>
              <a:rPr lang="ko-KR" altLang="en-US" sz="2000" dirty="0">
                <a:solidFill>
                  <a:srgbClr val="FF0000"/>
                </a:solidFill>
              </a:rPr>
              <a:t>에서</a:t>
            </a:r>
            <a:r>
              <a:rPr lang="ko-KR" altLang="en-US" sz="2000" dirty="0"/>
              <a:t> 책을 </a:t>
            </a:r>
            <a:r>
              <a:rPr lang="ko-KR" altLang="en-US" sz="2000" dirty="0" smtClean="0"/>
              <a:t>읽어요</a:t>
            </a:r>
            <a:r>
              <a:rPr lang="en-US" altLang="ko-KR" sz="2000" dirty="0" smtClean="0"/>
              <a:t>.</a:t>
            </a:r>
          </a:p>
          <a:p>
            <a:endParaRPr lang="en-US" altLang="ko-KR" sz="2000" dirty="0"/>
          </a:p>
          <a:p>
            <a:endParaRPr lang="en-US" altLang="ko-KR" sz="2000" dirty="0" smtClean="0"/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0344" y="-21771"/>
            <a:ext cx="9144000" cy="62787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>
                <a:solidFill>
                  <a:schemeClr val="bg1"/>
                </a:solidFill>
              </a:rPr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P. </a:t>
            </a:r>
            <a:r>
              <a:rPr lang="en-US" altLang="ko-KR" sz="2700" dirty="0" smtClean="0">
                <a:solidFill>
                  <a:schemeClr val="bg1"/>
                </a:solidFill>
              </a:rPr>
              <a:t>128  </a:t>
            </a:r>
            <a:r>
              <a:rPr lang="ko-KR" altLang="en-US" sz="2700" b="1" dirty="0" smtClean="0">
                <a:solidFill>
                  <a:schemeClr val="bg1"/>
                </a:solidFill>
              </a:rPr>
              <a:t>들어 봐요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6250611" y="3777866"/>
            <a:ext cx="3043577" cy="2611181"/>
          </a:xfrm>
          <a:prstGeom prst="cloudCallout">
            <a:avLst>
              <a:gd name="adj1" fmla="val -62355"/>
              <a:gd name="adj2" fmla="val 3180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err="1" smtClean="0">
                <a:solidFill>
                  <a:schemeClr val="tx1"/>
                </a:solidFill>
              </a:rPr>
              <a:t>TiP</a:t>
            </a:r>
            <a:r>
              <a:rPr lang="en-US" altLang="ko-KR" sz="1200" dirty="0" smtClean="0">
                <a:solidFill>
                  <a:schemeClr val="tx1"/>
                </a:solidFill>
              </a:rPr>
              <a:t>: </a:t>
            </a:r>
            <a:r>
              <a:rPr lang="ko-KR" altLang="en-US" sz="1200" dirty="0" smtClean="0">
                <a:solidFill>
                  <a:schemeClr val="tx1"/>
                </a:solidFill>
              </a:rPr>
              <a:t>슬라이드쇼로 소리만 먼저 들려주고 문제를 풀게 한 후</a:t>
            </a:r>
            <a:r>
              <a:rPr lang="en-US" altLang="ko-KR" sz="1200" dirty="0" smtClean="0">
                <a:solidFill>
                  <a:schemeClr val="tx1"/>
                </a:solidFill>
              </a:rPr>
              <a:t>,</a:t>
            </a:r>
            <a:r>
              <a:rPr lang="ko-KR" altLang="en-US" sz="1200" dirty="0" smtClean="0">
                <a:solidFill>
                  <a:schemeClr val="tx1"/>
                </a:solidFill>
              </a:rPr>
              <a:t> 다시 소리 재생하고  읽는 순서에 맞게 순차클릭을 하면 지문이 나타나면서 답을 확인할 수 있습니다</a:t>
            </a:r>
            <a:r>
              <a:rPr lang="en-US" altLang="ko-KR" sz="1200" dirty="0" smtClean="0">
                <a:solidFill>
                  <a:schemeClr val="tx1"/>
                </a:solidFill>
              </a:rPr>
              <a:t>.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2260" b="64466"/>
          <a:stretch/>
        </p:blipFill>
        <p:spPr>
          <a:xfrm>
            <a:off x="609600" y="708143"/>
            <a:ext cx="7162800" cy="3113594"/>
          </a:xfrm>
          <a:prstGeom prst="rect">
            <a:avLst/>
          </a:prstGeom>
        </p:spPr>
      </p:pic>
      <p:pic>
        <p:nvPicPr>
          <p:cNvPr id="5" name="Track 04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65785"/>
            <a:ext cx="1524000" cy="110930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00200" y="3275202"/>
            <a:ext cx="1524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엄마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791200" y="3255879"/>
            <a:ext cx="1524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형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657600" y="3255879"/>
            <a:ext cx="1524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아빠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79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 animBg="1"/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2057400" y="4599279"/>
            <a:ext cx="3043449" cy="171818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000" dirty="0" smtClean="0">
                <a:solidFill>
                  <a:srgbClr val="FF00FF"/>
                </a:solidFill>
              </a:rPr>
              <a:t>1.</a:t>
            </a:r>
            <a:r>
              <a:rPr lang="ko-KR" altLang="en-US" sz="2000" dirty="0" smtClean="0">
                <a:solidFill>
                  <a:srgbClr val="FF00FF"/>
                </a:solidFill>
              </a:rPr>
              <a:t>어디에 가요</a:t>
            </a:r>
            <a:r>
              <a:rPr lang="en-US" altLang="ko-KR" sz="2000" dirty="0" smtClean="0">
                <a:solidFill>
                  <a:srgbClr val="FF00FF"/>
                </a:solidFill>
              </a:rPr>
              <a:t>?</a:t>
            </a:r>
          </a:p>
          <a:p>
            <a:r>
              <a:rPr lang="ko-KR" altLang="en-US" sz="2000" dirty="0">
                <a:solidFill>
                  <a:srgbClr val="FF00FF"/>
                </a:solidFill>
              </a:rPr>
              <a:t> </a:t>
            </a:r>
            <a:r>
              <a:rPr lang="ko-KR" altLang="en-US" sz="2000" dirty="0" smtClean="0">
                <a:solidFill>
                  <a:srgbClr val="FF00FF"/>
                </a:solidFill>
              </a:rPr>
              <a:t>   병원에 가요</a:t>
            </a:r>
            <a:r>
              <a:rPr lang="en-US" altLang="ko-KR" sz="2000" dirty="0" smtClean="0">
                <a:solidFill>
                  <a:srgbClr val="FF00FF"/>
                </a:solidFill>
              </a:rPr>
              <a:t>.</a:t>
            </a:r>
          </a:p>
          <a:p>
            <a:r>
              <a:rPr lang="en-US" altLang="ko-KR" sz="2000" dirty="0" smtClean="0">
                <a:solidFill>
                  <a:srgbClr val="0070C0"/>
                </a:solidFill>
              </a:rPr>
              <a:t>2.</a:t>
            </a:r>
            <a:r>
              <a:rPr lang="ko-KR" altLang="en-US" sz="2000" dirty="0" smtClean="0">
                <a:solidFill>
                  <a:srgbClr val="0070C0"/>
                </a:solidFill>
              </a:rPr>
              <a:t>학교에 가요</a:t>
            </a:r>
            <a:r>
              <a:rPr lang="en-US" altLang="ko-KR" sz="2000" dirty="0" smtClean="0">
                <a:solidFill>
                  <a:srgbClr val="0070C0"/>
                </a:solidFill>
              </a:rPr>
              <a:t>?</a:t>
            </a:r>
          </a:p>
          <a:p>
            <a:r>
              <a:rPr lang="ko-KR" altLang="en-US" sz="2000" dirty="0">
                <a:solidFill>
                  <a:srgbClr val="0070C0"/>
                </a:solidFill>
              </a:rPr>
              <a:t> </a:t>
            </a:r>
            <a:r>
              <a:rPr lang="ko-KR" altLang="en-US" sz="2000" dirty="0" smtClean="0">
                <a:solidFill>
                  <a:srgbClr val="0070C0"/>
                </a:solidFill>
              </a:rPr>
              <a:t>   아니요</a:t>
            </a:r>
            <a:r>
              <a:rPr lang="en-US" altLang="ko-KR" sz="2000" dirty="0" smtClean="0">
                <a:solidFill>
                  <a:srgbClr val="0070C0"/>
                </a:solidFill>
              </a:rPr>
              <a:t>,</a:t>
            </a:r>
            <a:r>
              <a:rPr lang="ko-KR" altLang="en-US" sz="2000" dirty="0" smtClean="0">
                <a:solidFill>
                  <a:srgbClr val="0070C0"/>
                </a:solidFill>
              </a:rPr>
              <a:t>학교에 안가요</a:t>
            </a:r>
            <a:r>
              <a:rPr lang="en-US" altLang="ko-KR" sz="2000" dirty="0" smtClean="0">
                <a:solidFill>
                  <a:srgbClr val="0070C0"/>
                </a:solidFill>
              </a:rPr>
              <a:t>.</a:t>
            </a:r>
          </a:p>
          <a:p>
            <a:r>
              <a:rPr lang="ko-KR" altLang="en-US" sz="2000" dirty="0">
                <a:solidFill>
                  <a:srgbClr val="0070C0"/>
                </a:solidFill>
              </a:rPr>
              <a:t> </a:t>
            </a:r>
            <a:r>
              <a:rPr lang="ko-KR" altLang="en-US" sz="2000" dirty="0" smtClean="0">
                <a:solidFill>
                  <a:srgbClr val="0070C0"/>
                </a:solidFill>
              </a:rPr>
              <a:t>   도서관에 가요</a:t>
            </a:r>
            <a:r>
              <a:rPr lang="en-US" altLang="ko-KR" sz="2000" dirty="0" smtClean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10200" y="4599729"/>
            <a:ext cx="3502552" cy="171818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000" dirty="0" smtClean="0">
                <a:solidFill>
                  <a:srgbClr val="FF0000"/>
                </a:solidFill>
              </a:rPr>
              <a:t>3.</a:t>
            </a:r>
            <a:r>
              <a:rPr lang="ko-KR" altLang="en-US" sz="2000" dirty="0" smtClean="0">
                <a:solidFill>
                  <a:srgbClr val="FF0000"/>
                </a:solidFill>
              </a:rPr>
              <a:t>공원에 가요</a:t>
            </a:r>
            <a:r>
              <a:rPr lang="en-US" altLang="ko-KR" sz="2000" dirty="0" smtClean="0">
                <a:solidFill>
                  <a:srgbClr val="FF0000"/>
                </a:solidFill>
              </a:rPr>
              <a:t>?</a:t>
            </a:r>
          </a:p>
          <a:p>
            <a:r>
              <a:rPr lang="ko-KR" altLang="en-US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</a:rPr>
              <a:t>   아니요</a:t>
            </a:r>
            <a:r>
              <a:rPr lang="en-US" altLang="ko-KR" sz="2000" dirty="0" smtClean="0">
                <a:solidFill>
                  <a:srgbClr val="FF0000"/>
                </a:solidFill>
              </a:rPr>
              <a:t>,</a:t>
            </a:r>
            <a:r>
              <a:rPr lang="ko-KR" altLang="en-US" sz="2000" dirty="0" smtClean="0">
                <a:solidFill>
                  <a:srgbClr val="FF0000"/>
                </a:solidFill>
              </a:rPr>
              <a:t>공원에 안 가요</a:t>
            </a:r>
            <a:r>
              <a:rPr lang="en-US" altLang="ko-KR" sz="15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altLang="ko-KR" sz="1500" dirty="0">
                <a:solidFill>
                  <a:srgbClr val="FF0000"/>
                </a:solidFill>
              </a:rPr>
              <a:t> </a:t>
            </a:r>
            <a:r>
              <a:rPr lang="en-US" altLang="ko-KR" sz="1500" dirty="0" smtClean="0">
                <a:solidFill>
                  <a:srgbClr val="FF0000"/>
                </a:solidFill>
              </a:rPr>
              <a:t>    </a:t>
            </a:r>
            <a:r>
              <a:rPr lang="ko-KR" altLang="en-US" sz="2000" dirty="0" smtClean="0">
                <a:solidFill>
                  <a:srgbClr val="FF0000"/>
                </a:solidFill>
              </a:rPr>
              <a:t>가게에 가요</a:t>
            </a:r>
            <a:r>
              <a:rPr lang="en-US" altLang="ko-KR" sz="2000" dirty="0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-13855" y="-10576"/>
            <a:ext cx="9144000" cy="62787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>
                <a:solidFill>
                  <a:schemeClr val="bg1"/>
                </a:solidFill>
              </a:rPr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P. </a:t>
            </a:r>
            <a:r>
              <a:rPr lang="en-US" altLang="ko-KR" sz="2700" dirty="0" smtClean="0">
                <a:solidFill>
                  <a:schemeClr val="bg1"/>
                </a:solidFill>
              </a:rPr>
              <a:t>128</a:t>
            </a:r>
            <a:r>
              <a:rPr lang="en-US" altLang="ko-KR" sz="2700" dirty="0">
                <a:solidFill>
                  <a:schemeClr val="bg1"/>
                </a:solidFill>
              </a:rPr>
              <a:t> </a:t>
            </a:r>
            <a:r>
              <a:rPr lang="en-US" altLang="ko-KR" sz="2700" dirty="0" smtClean="0">
                <a:solidFill>
                  <a:schemeClr val="bg1"/>
                </a:solidFill>
              </a:rPr>
              <a:t> </a:t>
            </a:r>
            <a:r>
              <a:rPr lang="ko-KR" altLang="en-US" sz="2700" b="1" dirty="0" smtClean="0">
                <a:solidFill>
                  <a:schemeClr val="bg1"/>
                </a:solidFill>
              </a:rPr>
              <a:t>들어 봐요</a:t>
            </a:r>
            <a:endParaRPr lang="en-US" sz="2700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l="4255" t="43975" r="15141" b="1464"/>
          <a:stretch/>
        </p:blipFill>
        <p:spPr>
          <a:xfrm>
            <a:off x="1033753" y="770121"/>
            <a:ext cx="7391400" cy="3704049"/>
          </a:xfrm>
          <a:prstGeom prst="rect">
            <a:avLst/>
          </a:prstGeom>
        </p:spPr>
      </p:pic>
      <p:pic>
        <p:nvPicPr>
          <p:cNvPr id="2" name="Track 04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044" y="654012"/>
            <a:ext cx="1152708" cy="1118915"/>
          </a:xfrm>
          <a:prstGeom prst="rect">
            <a:avLst/>
          </a:prstGeom>
        </p:spPr>
      </p:pic>
      <p:sp>
        <p:nvSpPr>
          <p:cNvPr id="9" name="Flowchart: Connector 8"/>
          <p:cNvSpPr/>
          <p:nvPr/>
        </p:nvSpPr>
        <p:spPr>
          <a:xfrm>
            <a:off x="2457348" y="1173232"/>
            <a:ext cx="1607942" cy="115302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/>
          <p:cNvSpPr/>
          <p:nvPr/>
        </p:nvSpPr>
        <p:spPr>
          <a:xfrm>
            <a:off x="6317122" y="3437707"/>
            <a:ext cx="1661632" cy="1009204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/>
          <p:cNvSpPr/>
          <p:nvPr/>
        </p:nvSpPr>
        <p:spPr>
          <a:xfrm>
            <a:off x="2408042" y="2369461"/>
            <a:ext cx="1600200" cy="1111778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Callout 5"/>
          <p:cNvSpPr/>
          <p:nvPr/>
        </p:nvSpPr>
        <p:spPr>
          <a:xfrm>
            <a:off x="-125723" y="3733800"/>
            <a:ext cx="2411723" cy="2471950"/>
          </a:xfrm>
          <a:prstGeom prst="cloudCallout">
            <a:avLst>
              <a:gd name="adj1" fmla="val 42782"/>
              <a:gd name="adj2" fmla="val 4410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err="1">
                <a:solidFill>
                  <a:schemeClr val="tx1"/>
                </a:solidFill>
              </a:rPr>
              <a:t>TiP</a:t>
            </a:r>
            <a:r>
              <a:rPr lang="en-US" altLang="ko-KR" sz="1200" dirty="0">
                <a:solidFill>
                  <a:schemeClr val="tx1"/>
                </a:solidFill>
              </a:rPr>
              <a:t>: </a:t>
            </a:r>
            <a:r>
              <a:rPr lang="ko-KR" altLang="en-US" sz="1200" dirty="0">
                <a:solidFill>
                  <a:schemeClr val="tx1"/>
                </a:solidFill>
              </a:rPr>
              <a:t>슬라이드쇼로 소리만 먼저 들려주고 문제를 풀게 한 후</a:t>
            </a:r>
            <a:r>
              <a:rPr lang="en-US" altLang="ko-KR" sz="1200" dirty="0">
                <a:solidFill>
                  <a:schemeClr val="tx1"/>
                </a:solidFill>
              </a:rPr>
              <a:t>,</a:t>
            </a:r>
            <a:r>
              <a:rPr lang="ko-KR" altLang="en-US" sz="1200" dirty="0">
                <a:solidFill>
                  <a:schemeClr val="tx1"/>
                </a:solidFill>
              </a:rPr>
              <a:t> 다시 소리 재생하고  읽는 순서에 맞게 순차클릭을 하면 지문이 나타나면서 답을 확인할 수 있습니다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0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  <p:bldP spid="18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13855"/>
            <a:ext cx="8229600" cy="6400800"/>
          </a:xfrm>
        </p:spPr>
        <p:txBody>
          <a:bodyPr>
            <a:normAutofit/>
          </a:bodyPr>
          <a:lstStyle/>
          <a:p>
            <a:pPr algn="l"/>
            <a:r>
              <a:rPr lang="en-US" altLang="ko-KR" sz="3300" b="1" dirty="0" smtClean="0">
                <a:solidFill>
                  <a:srgbClr val="FF0000"/>
                </a:solidFill>
              </a:rPr>
              <a:t/>
            </a:r>
            <a:br>
              <a:rPr lang="en-US" altLang="ko-KR" sz="3300" b="1" dirty="0" smtClean="0">
                <a:solidFill>
                  <a:srgbClr val="FF0000"/>
                </a:solidFill>
              </a:rPr>
            </a:br>
            <a:r>
              <a:rPr lang="en-US" altLang="ko-KR" sz="3300" b="1" dirty="0" smtClean="0"/>
              <a:t/>
            </a:r>
            <a:br>
              <a:rPr lang="en-US" altLang="ko-KR" sz="3300" b="1" dirty="0" smtClean="0"/>
            </a:br>
            <a:r>
              <a:rPr lang="en-US" altLang="ko-KR" sz="3300" b="1" dirty="0"/>
              <a:t/>
            </a:r>
            <a:br>
              <a:rPr lang="en-US" altLang="ko-KR" sz="3300" b="1" dirty="0"/>
            </a:br>
            <a:r>
              <a:rPr lang="en-US" altLang="ko-KR" sz="3300" b="1" dirty="0" smtClean="0"/>
              <a:t/>
            </a:r>
            <a:br>
              <a:rPr lang="en-US" altLang="ko-KR" sz="3300" b="1" dirty="0" smtClean="0"/>
            </a:br>
            <a:r>
              <a:rPr lang="en-US" altLang="ko-KR" sz="3300" b="1" dirty="0" smtClean="0"/>
              <a:t/>
            </a:r>
            <a:br>
              <a:rPr lang="en-US" altLang="ko-KR" sz="3300" b="1" dirty="0" smtClean="0"/>
            </a:br>
            <a:r>
              <a:rPr lang="en-US" altLang="ko-KR" sz="2800" b="1" dirty="0" smtClean="0"/>
              <a:t/>
            </a:r>
            <a:br>
              <a:rPr lang="en-US" altLang="ko-KR" sz="2800" b="1" dirty="0" smtClean="0"/>
            </a:br>
            <a:r>
              <a:rPr lang="en-US" altLang="ko-KR" sz="2800" b="1" dirty="0" smtClean="0"/>
              <a:t/>
            </a:r>
            <a:br>
              <a:rPr lang="en-US" altLang="ko-KR" sz="2800" b="1" dirty="0" smtClean="0"/>
            </a:b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3831955"/>
            <a:ext cx="7239000" cy="2585323"/>
          </a:xfrm>
          <a:prstGeom prst="rect">
            <a:avLst/>
          </a:prstGeom>
          <a:noFill/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1.</a:t>
            </a:r>
            <a:r>
              <a:rPr lang="ko-KR" altLang="en-US" dirty="0" smtClean="0">
                <a:solidFill>
                  <a:schemeClr val="tx1"/>
                </a:solidFill>
              </a:rPr>
              <a:t>토마스는 어디에 가요</a:t>
            </a:r>
            <a:r>
              <a:rPr lang="en-US" altLang="ko-KR" dirty="0" smtClean="0">
                <a:solidFill>
                  <a:schemeClr val="tx1"/>
                </a:solidFill>
              </a:rPr>
              <a:t>? </a:t>
            </a:r>
          </a:p>
          <a:p>
            <a:r>
              <a:rPr lang="en-US" altLang="ko-KR" dirty="0" smtClean="0">
                <a:solidFill>
                  <a:schemeClr val="tx1"/>
                </a:solidFill>
                <a:sym typeface="Wingdings" panose="05000000000000000000" pitchFamily="2" charset="2"/>
              </a:rPr>
              <a:t></a:t>
            </a:r>
            <a:r>
              <a:rPr lang="ko-KR" altLang="en-US" dirty="0" smtClean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토마스는  공원에 가요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.</a:t>
            </a:r>
          </a:p>
          <a:p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2.</a:t>
            </a:r>
            <a:r>
              <a:rPr lang="ko-KR" altLang="en-US" dirty="0" smtClean="0">
                <a:solidFill>
                  <a:schemeClr val="tx1"/>
                </a:solidFill>
              </a:rPr>
              <a:t>제이슨</a:t>
            </a:r>
            <a:r>
              <a:rPr lang="ko-KR" altLang="en-US" dirty="0">
                <a:solidFill>
                  <a:schemeClr val="tx1"/>
                </a:solidFill>
              </a:rPr>
              <a:t>은</a:t>
            </a:r>
            <a:r>
              <a:rPr lang="ko-KR" altLang="en-US" dirty="0" smtClean="0">
                <a:solidFill>
                  <a:schemeClr val="tx1"/>
                </a:solidFill>
              </a:rPr>
              <a:t> 어디에서 뭘 해요</a:t>
            </a:r>
            <a:r>
              <a:rPr lang="en-US" altLang="ko-KR" dirty="0" smtClean="0">
                <a:solidFill>
                  <a:schemeClr val="tx1"/>
                </a:solidFill>
              </a:rPr>
              <a:t>?</a:t>
            </a:r>
          </a:p>
          <a:p>
            <a:r>
              <a:rPr lang="en-US" altLang="ko-KR" dirty="0" smtClean="0">
                <a:solidFill>
                  <a:schemeClr val="tx1"/>
                </a:solidFill>
                <a:sym typeface="Wingdings" panose="05000000000000000000" pitchFamily="2" charset="2"/>
              </a:rPr>
              <a:t></a:t>
            </a:r>
            <a:r>
              <a:rPr lang="ko-KR" altLang="en-US" dirty="0" smtClean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제이슨은 공원에서 친구를 만나요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.</a:t>
            </a:r>
          </a:p>
          <a:p>
            <a:endParaRPr lang="en-US" altLang="ko-KR" dirty="0" smtClean="0">
              <a:solidFill>
                <a:schemeClr val="accent6">
                  <a:lumMod val="75000"/>
                </a:schemeClr>
              </a:solidFill>
              <a:sym typeface="Wingdings" panose="05000000000000000000" pitchFamily="2" charset="2"/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3.</a:t>
            </a:r>
            <a:r>
              <a:rPr lang="ko-KR" altLang="en-US" dirty="0" smtClean="0">
                <a:solidFill>
                  <a:schemeClr val="tx1"/>
                </a:solidFill>
              </a:rPr>
              <a:t>세라는 공원에 가요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</a:p>
          <a:p>
            <a:r>
              <a:rPr lang="en-US" altLang="ko-KR" dirty="0" smtClean="0">
                <a:solidFill>
                  <a:schemeClr val="tx1"/>
                </a:solidFill>
                <a:sym typeface="Wingdings" panose="05000000000000000000" pitchFamily="2" charset="2"/>
              </a:rPr>
              <a:t></a:t>
            </a:r>
            <a:r>
              <a:rPr lang="ko-KR" altLang="en-US" dirty="0" smtClean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아니요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,</a:t>
            </a:r>
            <a:r>
              <a:rPr lang="ko-KR" altLang="en-US" dirty="0" smtClean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 세라는 집에서 텔레비전을 봐요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.</a:t>
            </a:r>
          </a:p>
          <a:p>
            <a:endParaRPr lang="en-US" altLang="ko-KR" dirty="0" smtClean="0">
              <a:solidFill>
                <a:schemeClr val="bg1"/>
              </a:solidFill>
              <a:sym typeface="Wingdings" panose="05000000000000000000" pitchFamily="2" charset="2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22889" y="6239104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0344" y="-21771"/>
            <a:ext cx="9144000" cy="70757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P. 129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ko-KR" altLang="en-US" sz="2800" b="1" dirty="0" smtClean="0">
                <a:solidFill>
                  <a:schemeClr val="bg1"/>
                </a:solidFill>
              </a:rPr>
              <a:t>읽어 봐요</a:t>
            </a:r>
            <a:r>
              <a:rPr lang="en-US" altLang="ko-KR" sz="2800" b="1" dirty="0" smtClean="0">
                <a:solidFill>
                  <a:schemeClr val="bg1"/>
                </a:solidFill>
              </a:rPr>
              <a:t>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6705600" y="3975719"/>
            <a:ext cx="2438401" cy="1833996"/>
          </a:xfrm>
          <a:prstGeom prst="cloudCallout">
            <a:avLst>
              <a:gd name="adj1" fmla="val -63630"/>
              <a:gd name="adj2" fmla="val 3901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Tip: </a:t>
            </a:r>
            <a:r>
              <a:rPr lang="ko-KR" altLang="en-US" sz="1200" dirty="0" smtClean="0">
                <a:solidFill>
                  <a:schemeClr val="tx1"/>
                </a:solidFill>
              </a:rPr>
              <a:t>슬라이드쇼에서 오디오만 먼저 들려주고 후에  순차클릭하여 답을 확인합니다</a:t>
            </a:r>
            <a:r>
              <a:rPr lang="en-US" altLang="ko-KR" sz="1200" dirty="0" smtClean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3652" t="7499" r="5667" b="56807"/>
          <a:stretch/>
        </p:blipFill>
        <p:spPr>
          <a:xfrm>
            <a:off x="609600" y="842883"/>
            <a:ext cx="7772400" cy="2975753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089" y="284721"/>
            <a:ext cx="1501111" cy="123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3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9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13855"/>
            <a:ext cx="8229600" cy="6400800"/>
          </a:xfrm>
        </p:spPr>
        <p:txBody>
          <a:bodyPr>
            <a:normAutofit/>
          </a:bodyPr>
          <a:lstStyle/>
          <a:p>
            <a:pPr algn="l"/>
            <a:r>
              <a:rPr lang="en-US" altLang="ko-KR" sz="3300" b="1" dirty="0" smtClean="0">
                <a:solidFill>
                  <a:srgbClr val="FF0000"/>
                </a:solidFill>
              </a:rPr>
              <a:t/>
            </a:r>
            <a:br>
              <a:rPr lang="en-US" altLang="ko-KR" sz="3300" b="1" dirty="0" smtClean="0">
                <a:solidFill>
                  <a:srgbClr val="FF0000"/>
                </a:solidFill>
              </a:rPr>
            </a:br>
            <a:r>
              <a:rPr lang="en-US" altLang="ko-KR" sz="3300" b="1" dirty="0" smtClean="0"/>
              <a:t/>
            </a:r>
            <a:br>
              <a:rPr lang="en-US" altLang="ko-KR" sz="3300" b="1" dirty="0" smtClean="0"/>
            </a:br>
            <a:r>
              <a:rPr lang="en-US" altLang="ko-KR" sz="3300" b="1" dirty="0"/>
              <a:t/>
            </a:r>
            <a:br>
              <a:rPr lang="en-US" altLang="ko-KR" sz="3300" b="1" dirty="0"/>
            </a:br>
            <a:r>
              <a:rPr lang="en-US" altLang="ko-KR" sz="3300" b="1" dirty="0" smtClean="0"/>
              <a:t/>
            </a:r>
            <a:br>
              <a:rPr lang="en-US" altLang="ko-KR" sz="3300" b="1" dirty="0" smtClean="0"/>
            </a:br>
            <a:r>
              <a:rPr lang="en-US" altLang="ko-KR" sz="3300" b="1" dirty="0" smtClean="0"/>
              <a:t/>
            </a:r>
            <a:br>
              <a:rPr lang="en-US" altLang="ko-KR" sz="3300" b="1" dirty="0" smtClean="0"/>
            </a:br>
            <a:r>
              <a:rPr lang="en-US" altLang="ko-KR" sz="2800" b="1" dirty="0" smtClean="0"/>
              <a:t/>
            </a:r>
            <a:br>
              <a:rPr lang="en-US" altLang="ko-KR" sz="2800" b="1" dirty="0" smtClean="0"/>
            </a:br>
            <a:r>
              <a:rPr lang="en-US" altLang="ko-KR" sz="2800" b="1" dirty="0" smtClean="0"/>
              <a:t/>
            </a:r>
            <a:br>
              <a:rPr lang="en-US" altLang="ko-KR" sz="2800" b="1" dirty="0" smtClean="0"/>
            </a:br>
            <a:endParaRPr lang="en-US" sz="2800" b="1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22889" y="6239104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0344" y="-21771"/>
            <a:ext cx="9144000" cy="78377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P. 129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 </a:t>
            </a:r>
            <a:r>
              <a:rPr lang="ko-KR" altLang="en-US" sz="2800" b="1" dirty="0" smtClean="0">
                <a:solidFill>
                  <a:schemeClr val="bg1"/>
                </a:solidFill>
              </a:rPr>
              <a:t>읽어 봐요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778" t="59411" r="7541" b="372"/>
          <a:stretch/>
        </p:blipFill>
        <p:spPr>
          <a:xfrm>
            <a:off x="22889" y="769916"/>
            <a:ext cx="8892511" cy="5402284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161" y="87238"/>
            <a:ext cx="1501111" cy="1231548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2362200" y="2209800"/>
            <a:ext cx="1219200" cy="2971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5715000" y="3800704"/>
            <a:ext cx="1132961" cy="1457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594125" y="2191433"/>
            <a:ext cx="1253836" cy="2990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362200" y="2201884"/>
            <a:ext cx="1371600" cy="15988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362200" y="5257800"/>
            <a:ext cx="1262472" cy="1189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5594125" y="2286000"/>
            <a:ext cx="1236671" cy="2979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68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9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32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1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9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22888" y="1"/>
            <a:ext cx="9121111" cy="838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>
                <a:solidFill>
                  <a:schemeClr val="bg1"/>
                </a:solidFill>
              </a:rPr>
              <a:t> </a:t>
            </a:r>
            <a:r>
              <a:rPr lang="en-US" sz="3300" dirty="0" smtClean="0">
                <a:solidFill>
                  <a:schemeClr val="bg1"/>
                </a:solidFill>
              </a:rPr>
              <a:t>P. 130</a:t>
            </a:r>
            <a:r>
              <a:rPr lang="en-US" sz="3300" dirty="0">
                <a:solidFill>
                  <a:schemeClr val="bg1"/>
                </a:solidFill>
              </a:rPr>
              <a:t> </a:t>
            </a:r>
            <a:r>
              <a:rPr lang="en-US" sz="3300" dirty="0" smtClean="0">
                <a:solidFill>
                  <a:schemeClr val="bg1"/>
                </a:solidFill>
              </a:rPr>
              <a:t> </a:t>
            </a:r>
            <a:r>
              <a:rPr lang="ko-KR" altLang="en-US" sz="3300" b="1" dirty="0" smtClean="0">
                <a:solidFill>
                  <a:schemeClr val="bg1"/>
                </a:solidFill>
              </a:rPr>
              <a:t>써 봐요</a:t>
            </a:r>
            <a:endParaRPr lang="en-US" sz="2900" dirty="0">
              <a:solidFill>
                <a:schemeClr val="bg1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22889" y="6239104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16378" r="10204" b="4605"/>
          <a:stretch/>
        </p:blipFill>
        <p:spPr>
          <a:xfrm>
            <a:off x="304800" y="924612"/>
            <a:ext cx="8210939" cy="507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80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-25730" y="1"/>
            <a:ext cx="9144000" cy="838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>
                <a:solidFill>
                  <a:schemeClr val="bg1"/>
                </a:solidFill>
              </a:rPr>
              <a:t> </a:t>
            </a:r>
            <a:r>
              <a:rPr lang="en-US" sz="3300" dirty="0" smtClean="0">
                <a:solidFill>
                  <a:schemeClr val="bg1"/>
                </a:solidFill>
              </a:rPr>
              <a:t>P. 130  </a:t>
            </a:r>
            <a:r>
              <a:rPr lang="ko-KR" altLang="en-US" sz="3300" b="1" dirty="0" smtClean="0">
                <a:solidFill>
                  <a:schemeClr val="bg1"/>
                </a:solidFill>
              </a:rPr>
              <a:t>써 봐요</a:t>
            </a:r>
            <a:endParaRPr lang="en-US" sz="2900" dirty="0">
              <a:solidFill>
                <a:schemeClr val="bg1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22889" y="6239104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4748" t="48303" r="24826" b="3976"/>
          <a:stretch/>
        </p:blipFill>
        <p:spPr>
          <a:xfrm>
            <a:off x="838200" y="1143000"/>
            <a:ext cx="6377911" cy="494467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76800" y="30480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0070C0"/>
                </a:solidFill>
              </a:rPr>
              <a:t>를 해요</a:t>
            </a:r>
            <a:r>
              <a:rPr lang="en-US" altLang="ko-KR" b="1" dirty="0" smtClean="0">
                <a:solidFill>
                  <a:srgbClr val="0070C0"/>
                </a:solidFill>
              </a:rPr>
              <a:t>.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8200" y="4111486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0070C0"/>
                </a:solidFill>
              </a:rPr>
              <a:t>을 입어요</a:t>
            </a:r>
            <a:r>
              <a:rPr lang="en-US" altLang="ko-KR" b="1" dirty="0" smtClean="0">
                <a:solidFill>
                  <a:srgbClr val="0070C0"/>
                </a:solidFill>
              </a:rPr>
              <a:t>.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34911" y="5174972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0070C0"/>
                </a:solidFill>
              </a:rPr>
              <a:t>를 가르쳐요</a:t>
            </a:r>
            <a:r>
              <a:rPr lang="en-US" altLang="ko-KR" dirty="0" smtClean="0">
                <a:solidFill>
                  <a:srgbClr val="0070C0"/>
                </a:solidFill>
              </a:rPr>
              <a:t>.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4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9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9067800" cy="838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P. 123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문화를 배워요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22889" y="6239104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838200"/>
            <a:ext cx="7086600" cy="537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05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22889" y="6239104"/>
            <a:ext cx="9144000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29816" y="0"/>
            <a:ext cx="3886200" cy="838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P. 123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문화를 배워요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/>
          <a:srcRect l="1271" r="-229" b="86084"/>
          <a:stretch/>
        </p:blipFill>
        <p:spPr>
          <a:xfrm>
            <a:off x="3897543" y="0"/>
            <a:ext cx="5246457" cy="838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38200"/>
            <a:ext cx="91440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18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0"/>
            <a:ext cx="9171708" cy="1143000"/>
          </a:xfrm>
          <a:solidFill>
            <a:srgbClr val="FFC000"/>
          </a:solidFill>
        </p:spPr>
        <p:txBody>
          <a:bodyPr/>
          <a:lstStyle/>
          <a:p>
            <a:r>
              <a:rPr lang="ko-KR" altLang="en-US" dirty="0" smtClean="0"/>
              <a:t>문법 영상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10783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2400" dirty="0">
                <a:solidFill>
                  <a:srgbClr val="00B0F0"/>
                </a:solidFill>
              </a:rPr>
              <a:t>유튜브 링크 바로가기</a:t>
            </a:r>
            <a:endParaRPr lang="en-US" altLang="ko-KR" sz="2400" dirty="0" smtClean="0">
              <a:solidFill>
                <a:srgbClr val="00B0F0"/>
              </a:solidFill>
              <a:hlinkClick r:id="rId2"/>
            </a:endParaRPr>
          </a:p>
          <a:p>
            <a:pPr marL="0" indent="0" algn="ctr">
              <a:buNone/>
            </a:pPr>
            <a:r>
              <a:rPr lang="en-US" altLang="ko-KR" sz="2400" dirty="0" smtClean="0">
                <a:solidFill>
                  <a:srgbClr val="00B0F0"/>
                </a:solidFill>
                <a:hlinkClick r:id="rId2"/>
              </a:rPr>
              <a:t>https://www.youtube.com/watch?v=m3V0RxWHWpY/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1055" y="5105400"/>
            <a:ext cx="82296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o-KR" altLang="en-US" sz="2400" dirty="0"/>
              <a:t>유튜브링크 바로가기</a:t>
            </a:r>
            <a:endParaRPr lang="en-US" sz="2400" dirty="0" smtClean="0">
              <a:hlinkClick r:id="rId3"/>
            </a:endParaRPr>
          </a:p>
          <a:p>
            <a:pPr marL="0" indent="0" algn="ctr">
              <a:buNone/>
            </a:pPr>
            <a:r>
              <a:rPr lang="en-US" sz="2400" dirty="0" smtClean="0">
                <a:hlinkClick r:id="rId3"/>
              </a:rPr>
              <a:t>https</a:t>
            </a:r>
            <a:r>
              <a:rPr lang="en-US" sz="2400" dirty="0">
                <a:hlinkClick r:id="rId3"/>
              </a:rPr>
              <a:t>://</a:t>
            </a:r>
            <a:r>
              <a:rPr lang="en-US" sz="2400" dirty="0" smtClean="0">
                <a:hlinkClick r:id="rId3"/>
              </a:rPr>
              <a:t>www.youtube.com/watch?v=JyZv8homzcY/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1447800"/>
            <a:ext cx="78486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1) -</a:t>
            </a:r>
            <a:r>
              <a:rPr lang="ko-KR" altLang="en-US" sz="3200" dirty="0" smtClean="0"/>
              <a:t>에서 </a:t>
            </a:r>
            <a:r>
              <a:rPr lang="en-US" altLang="ko-KR" sz="3200" dirty="0" smtClean="0"/>
              <a:t>-</a:t>
            </a:r>
            <a:r>
              <a:rPr lang="ko-KR" altLang="en-US" sz="3200" dirty="0" smtClean="0"/>
              <a:t>을 합니다 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477982" y="4177724"/>
            <a:ext cx="78486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2) Negative form ‘</a:t>
            </a:r>
            <a:r>
              <a:rPr lang="ko-KR" altLang="en-US" sz="3200" dirty="0" smtClean="0"/>
              <a:t>안</a:t>
            </a:r>
            <a:r>
              <a:rPr lang="en-US" altLang="ko-KR" sz="3200" dirty="0" smtClean="0"/>
              <a:t>’+Verb </a:t>
            </a:r>
            <a:r>
              <a:rPr lang="en-US" altLang="ko-KR" sz="3200" dirty="0" smtClean="0">
                <a:sym typeface="Wingdings" panose="05000000000000000000" pitchFamily="2" charset="2"/>
              </a:rPr>
              <a:t></a:t>
            </a:r>
            <a:r>
              <a:rPr lang="ko-KR" altLang="en-US" sz="3200" dirty="0" smtClean="0">
                <a:sym typeface="Wingdings" panose="05000000000000000000" pitchFamily="2" charset="2"/>
              </a:rPr>
              <a:t>안 하다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5605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xmlns="" id="{B1E40177-8446-2C44-8005-294AEAB52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  <a:solidFill>
            <a:srgbClr val="FFFF99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kumimoji="1" lang="ko-KR" altLang="en-US" dirty="0" smtClean="0"/>
              <a:t>전래동화</a:t>
            </a:r>
            <a:endParaRPr kumimoji="1" lang="x-none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1600201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ko-KR" altLang="en-US" sz="2600" dirty="0" smtClean="0">
                <a:solidFill>
                  <a:srgbClr val="00B0F0"/>
                </a:solidFill>
              </a:rPr>
              <a:t>핑크퐁 </a:t>
            </a:r>
            <a:r>
              <a:rPr lang="ko-KR" altLang="en-US" sz="2600" dirty="0">
                <a:solidFill>
                  <a:srgbClr val="00B0F0"/>
                </a:solidFill>
              </a:rPr>
              <a:t>전래동화 </a:t>
            </a:r>
            <a:r>
              <a:rPr lang="en-US" altLang="ko-KR" sz="2600" dirty="0" smtClean="0">
                <a:solidFill>
                  <a:srgbClr val="00B0F0"/>
                </a:solidFill>
              </a:rPr>
              <a:t>&lt;</a:t>
            </a:r>
            <a:r>
              <a:rPr lang="ko-KR" altLang="en-US" sz="2600" dirty="0" smtClean="0">
                <a:solidFill>
                  <a:srgbClr val="00B0F0"/>
                </a:solidFill>
              </a:rPr>
              <a:t>방귀시합</a:t>
            </a:r>
            <a:r>
              <a:rPr lang="en-US" altLang="ko-KR" sz="2600" dirty="0" smtClean="0">
                <a:solidFill>
                  <a:srgbClr val="00B0F0"/>
                </a:solidFill>
              </a:rPr>
              <a:t>&gt; </a:t>
            </a:r>
            <a:r>
              <a:rPr lang="ko-KR" altLang="en-US" sz="2600" dirty="0" smtClean="0">
                <a:solidFill>
                  <a:srgbClr val="00B0F0"/>
                </a:solidFill>
              </a:rPr>
              <a:t>바로가기</a:t>
            </a:r>
            <a:endParaRPr lang="en-US" altLang="ko-KR" sz="2600" dirty="0" smtClean="0">
              <a:hlinkClick r:id="rId2"/>
            </a:endParaRPr>
          </a:p>
          <a:p>
            <a:pPr marL="0" indent="0" algn="ctr">
              <a:buNone/>
            </a:pPr>
            <a:r>
              <a:rPr lang="en-US" altLang="ko-KR" sz="2600" dirty="0" smtClean="0">
                <a:hlinkClick r:id="rId2"/>
              </a:rPr>
              <a:t>https://www.youtube.com/watch?v=QSbRCNGpw80</a:t>
            </a:r>
            <a:endParaRPr lang="en-US" sz="2600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1295400"/>
            <a:ext cx="769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/>
              <a:t>핑크퐁 </a:t>
            </a:r>
            <a:r>
              <a:rPr lang="en-US" altLang="ko-KR" sz="3200" dirty="0" smtClean="0"/>
              <a:t>&lt;</a:t>
            </a:r>
            <a:r>
              <a:rPr lang="ko-KR" altLang="en-US" sz="3200" dirty="0" smtClean="0"/>
              <a:t>방귀시합</a:t>
            </a:r>
            <a:r>
              <a:rPr lang="en-US" altLang="ko-KR" sz="3200" dirty="0" smtClean="0"/>
              <a:t>&gt;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2169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53162" y="34944"/>
            <a:ext cx="9090837" cy="8032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 smtClean="0"/>
              <a:t> </a:t>
            </a:r>
            <a:r>
              <a:rPr kumimoji="1" lang="ko-KR" altLang="en-US" sz="2800" dirty="0" smtClean="0">
                <a:solidFill>
                  <a:schemeClr val="bg1"/>
                </a:solidFill>
              </a:rPr>
              <a:t>교과서 </a:t>
            </a:r>
            <a:r>
              <a:rPr kumimoji="1" lang="en-US" altLang="ko-KR" sz="2800" dirty="0" smtClean="0">
                <a:solidFill>
                  <a:schemeClr val="bg1"/>
                </a:solidFill>
              </a:rPr>
              <a:t>P. 124</a:t>
            </a:r>
            <a:r>
              <a:rPr kumimoji="1" lang="ko-KR" altLang="en-US" sz="2800" dirty="0" smtClean="0">
                <a:solidFill>
                  <a:schemeClr val="bg1"/>
                </a:solidFill>
              </a:rPr>
              <a:t> 펴세요</a:t>
            </a:r>
            <a:r>
              <a:rPr kumimoji="1" lang="en-US" altLang="ko-KR" sz="2800" dirty="0" smtClean="0">
                <a:solidFill>
                  <a:schemeClr val="bg1"/>
                </a:solidFill>
              </a:rPr>
              <a:t>.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/>
          <a:srcRect l="5116" t="-306" r="2803" b="2505"/>
          <a:stretch/>
        </p:blipFill>
        <p:spPr>
          <a:xfrm>
            <a:off x="1066800" y="838200"/>
            <a:ext cx="7086600" cy="553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6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9059203-EF1D-F241-BD9D-9116B32C6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33656" cy="944325"/>
          </a:xfrm>
          <a:solidFill>
            <a:srgbClr val="FFFF99"/>
          </a:solidFill>
        </p:spPr>
        <p:txBody>
          <a:bodyPr/>
          <a:lstStyle/>
          <a:p>
            <a:pPr>
              <a:defRPr/>
            </a:pPr>
            <a:r>
              <a:rPr kumimoji="1" lang="en-US" altLang="x-none" dirty="0" smtClean="0"/>
              <a:t>&lt;</a:t>
            </a:r>
            <a:r>
              <a:rPr kumimoji="1" lang="ko-KR" altLang="en-US" dirty="0" smtClean="0"/>
              <a:t>방귀시합</a:t>
            </a:r>
            <a:r>
              <a:rPr kumimoji="1" lang="en-US" altLang="ko-KR" dirty="0" smtClean="0"/>
              <a:t>&gt;</a:t>
            </a:r>
            <a:r>
              <a:rPr kumimoji="1" lang="ko-KR" altLang="en-US" dirty="0" smtClean="0"/>
              <a:t> </a:t>
            </a:r>
            <a:r>
              <a:rPr kumimoji="1" lang="ko-KR" altLang="en-US" sz="2800" dirty="0"/>
              <a:t>쓰기 숙제</a:t>
            </a:r>
            <a:endParaRPr kumimoji="1" lang="x-none" altLang="en-US" sz="28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546D1850-802D-D44A-9028-D38F293A2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10540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Tx/>
              <a:buAutoNum type="arabicPeriod"/>
              <a:defRPr/>
            </a:pPr>
            <a:r>
              <a:rPr kumimoji="1" lang="en-US" altLang="ko-KR" sz="2000" dirty="0" smtClean="0"/>
              <a:t>&lt;</a:t>
            </a:r>
            <a:r>
              <a:rPr kumimoji="1" lang="ko-KR" altLang="en-US" sz="2000" dirty="0" smtClean="0"/>
              <a:t>방귀시합</a:t>
            </a:r>
            <a:r>
              <a:rPr kumimoji="1" lang="en-US" altLang="ko-KR" sz="2000" dirty="0" smtClean="0"/>
              <a:t>&gt;</a:t>
            </a:r>
            <a:r>
              <a:rPr kumimoji="1" lang="ko-KR" altLang="en-US" sz="2000" dirty="0" smtClean="0"/>
              <a:t> </a:t>
            </a:r>
            <a:r>
              <a:rPr kumimoji="1" lang="ko-KR" altLang="en-US" sz="2000" dirty="0"/>
              <a:t>전래동화에 나오는 새 단어 뜻을 알아봅시다</a:t>
            </a:r>
            <a:r>
              <a:rPr kumimoji="1" lang="en-US" altLang="ko-KR" sz="2000" dirty="0"/>
              <a:t>.</a:t>
            </a:r>
            <a:r>
              <a:rPr kumimoji="1" lang="ko-KR" altLang="en-US" sz="2000" dirty="0"/>
              <a:t> </a:t>
            </a:r>
            <a:endParaRPr kumimoji="1" lang="en-US" altLang="ko-KR" sz="2000" dirty="0"/>
          </a:p>
          <a:p>
            <a:pPr marL="0" indent="0">
              <a:buNone/>
              <a:defRPr/>
            </a:pPr>
            <a:r>
              <a:rPr kumimoji="1" lang="ko-KR" altLang="en-US" sz="2000" dirty="0"/>
              <a:t>       </a:t>
            </a:r>
            <a:r>
              <a:rPr kumimoji="1" lang="en-US" altLang="ko-KR" sz="2000" dirty="0"/>
              <a:t>(</a:t>
            </a:r>
            <a:r>
              <a:rPr kumimoji="1" lang="ko-KR" altLang="en-US" sz="2000" dirty="0"/>
              <a:t>답을 공책에 써 보세요</a:t>
            </a:r>
            <a:r>
              <a:rPr kumimoji="1" lang="en-US" altLang="ko-KR" sz="2000" dirty="0" smtClean="0"/>
              <a:t>.)</a:t>
            </a:r>
          </a:p>
          <a:p>
            <a:pPr marL="0" indent="0">
              <a:buNone/>
              <a:defRPr/>
            </a:pP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총각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시합 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굴뚝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방귀를 뀌다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방망이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등이 굽다</a:t>
            </a:r>
            <a:endParaRPr kumimoji="1" lang="en-US" altLang="ko-KR" sz="2000" dirty="0" smtClean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쏠리다</a:t>
            </a:r>
            <a:endParaRPr kumimoji="1" lang="en-US" altLang="ko-KR" sz="2000" dirty="0" smtClean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내기하다</a:t>
            </a:r>
            <a:endParaRPr kumimoji="1" lang="en-US" altLang="ko-KR" sz="2000" dirty="0" smtClean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날아가다</a:t>
            </a:r>
            <a:endParaRPr kumimoji="1" lang="en-US" altLang="ko-KR" sz="2000" dirty="0" smtClean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뽐내다</a:t>
            </a:r>
            <a:endParaRPr kumimoji="1" lang="en-US" altLang="ko-KR" sz="2000" dirty="0" smtClean="0"/>
          </a:p>
          <a:p>
            <a:pPr marL="0" indent="0">
              <a:buNone/>
              <a:defRPr/>
            </a:pPr>
            <a:endParaRPr kumimoji="1" lang="en-US" altLang="ko-KR" sz="2000" dirty="0"/>
          </a:p>
          <a:p>
            <a:pPr marL="457200" indent="-457200">
              <a:buFontTx/>
              <a:buAutoNum type="arabicPeriod" startAt="2"/>
              <a:defRPr/>
            </a:pPr>
            <a:r>
              <a:rPr kumimoji="1" lang="ko-KR" altLang="en-US" sz="2000" dirty="0" smtClean="0"/>
              <a:t>이 </a:t>
            </a:r>
            <a:r>
              <a:rPr kumimoji="1" lang="ko-KR" altLang="en-US" sz="2000" dirty="0"/>
              <a:t>동화에서는 </a:t>
            </a:r>
            <a:r>
              <a:rPr kumimoji="1" lang="ko-KR" altLang="en-US" sz="2000" dirty="0" smtClean="0"/>
              <a:t>새우가 등이 굽고 가자미가 한쪽 눈이 쏠린 이유는무엇인가요</a:t>
            </a:r>
            <a:r>
              <a:rPr kumimoji="1" lang="en-US" altLang="ko-KR" sz="2000" dirty="0" smtClean="0"/>
              <a:t>?</a:t>
            </a: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x-none" alt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2AE3B86A-C522-1649-ACC7-9FA2750176FB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407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7206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Quizlet 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숙제</a:t>
            </a:r>
            <a:endParaRPr kumimoji="1" lang="x-none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78405"/>
            <a:ext cx="8686800" cy="4525963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kumimoji="1" lang="en-US" altLang="ko-KR" b="1" dirty="0"/>
              <a:t>Quizlet </a:t>
            </a:r>
            <a:r>
              <a:rPr kumimoji="1" lang="ko-KR" altLang="en-US" b="1" dirty="0" smtClean="0"/>
              <a:t> </a:t>
            </a:r>
            <a:r>
              <a:rPr kumimoji="1" lang="en-US" altLang="ko-KR" b="1" dirty="0" smtClean="0"/>
              <a:t>13 &amp;14 </a:t>
            </a:r>
            <a:r>
              <a:rPr kumimoji="1" lang="ko-KR" altLang="en-US" b="1" dirty="0" smtClean="0"/>
              <a:t>과 단어 복습하기</a:t>
            </a:r>
            <a:endParaRPr kumimoji="1" lang="en-US" altLang="ko-KR" b="1" dirty="0" smtClean="0"/>
          </a:p>
          <a:p>
            <a:pPr marL="0" indent="0" algn="ctr">
              <a:buFontTx/>
              <a:buNone/>
              <a:defRPr/>
            </a:pPr>
            <a:endParaRPr kumimoji="1" lang="en-US" altLang="ko-KR" b="1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 smtClean="0"/>
              <a:t>13</a:t>
            </a:r>
            <a:r>
              <a:rPr kumimoji="1" lang="ko-KR" altLang="en-US" dirty="0" smtClean="0"/>
              <a:t>과 </a:t>
            </a:r>
            <a:r>
              <a:rPr kumimoji="1" lang="en-US" altLang="ko-KR" dirty="0" smtClean="0"/>
              <a:t>“</a:t>
            </a:r>
            <a:r>
              <a:rPr kumimoji="1" lang="ko-KR" altLang="en-US" dirty="0" smtClean="0"/>
              <a:t>어디에 가요</a:t>
            </a:r>
            <a:r>
              <a:rPr kumimoji="1" lang="en-US" altLang="ko-KR" dirty="0" smtClean="0"/>
              <a:t>?”</a:t>
            </a:r>
          </a:p>
          <a:p>
            <a:pPr marL="0" indent="0" algn="ctr">
              <a:buFontTx/>
              <a:buNone/>
              <a:defRPr/>
            </a:pPr>
            <a:r>
              <a:rPr kumimoji="1" lang="ko-KR" altLang="en-US" sz="2000" dirty="0" smtClean="0">
                <a:hlinkClick r:id="rId3"/>
              </a:rPr>
              <a:t>재외동포를 위한 한국어 </a:t>
            </a:r>
            <a:r>
              <a:rPr kumimoji="1" lang="en-US" altLang="ko-KR" sz="2000" dirty="0" smtClean="0">
                <a:hlinkClick r:id="rId3"/>
              </a:rPr>
              <a:t>1-1 </a:t>
            </a:r>
            <a:r>
              <a:rPr kumimoji="1" lang="en-US" altLang="ko-KR" sz="2000" dirty="0" smtClean="0">
                <a:hlinkClick r:id="rId3"/>
              </a:rPr>
              <a:t>13</a:t>
            </a:r>
            <a:r>
              <a:rPr kumimoji="1" lang="ko-KR" altLang="en-US" sz="2000" dirty="0" smtClean="0">
                <a:hlinkClick r:id="rId3"/>
              </a:rPr>
              <a:t>과</a:t>
            </a:r>
            <a:r>
              <a:rPr kumimoji="1" lang="en-US" altLang="ko-KR" sz="2000" dirty="0" smtClean="0">
                <a:hlinkClick r:id="rId3"/>
              </a:rPr>
              <a:t>-</a:t>
            </a:r>
            <a:r>
              <a:rPr kumimoji="1" lang="ko-KR" altLang="en-US" sz="2000" dirty="0" smtClean="0">
                <a:hlinkClick r:id="rId3"/>
              </a:rPr>
              <a:t>어디에 가요</a:t>
            </a:r>
            <a:r>
              <a:rPr kumimoji="1" lang="en-US" altLang="ko-KR" sz="2000" dirty="0" smtClean="0">
                <a:hlinkClick r:id="rId3"/>
              </a:rPr>
              <a:t>?</a:t>
            </a:r>
            <a:endParaRPr kumimoji="1" lang="en-US" altLang="ko-KR" sz="2000" dirty="0" smtClean="0"/>
          </a:p>
          <a:p>
            <a:pPr marL="0" indent="0" algn="ctr">
              <a:buFontTx/>
              <a:buNone/>
              <a:defRPr/>
            </a:pPr>
            <a:endParaRPr kumimoji="1" lang="en-US" altLang="ko-KR" sz="2000" b="1" dirty="0" smtClean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 smtClean="0"/>
              <a:t>14</a:t>
            </a:r>
            <a:r>
              <a:rPr kumimoji="1" lang="ko-KR" altLang="en-US" dirty="0" smtClean="0"/>
              <a:t>과 </a:t>
            </a:r>
            <a:r>
              <a:rPr kumimoji="1" lang="en-US" altLang="ko-KR" dirty="0" smtClean="0"/>
              <a:t>“</a:t>
            </a:r>
            <a:r>
              <a:rPr kumimoji="1" lang="ko-KR" altLang="en-US" dirty="0" smtClean="0"/>
              <a:t>체육관에서 농구를 </a:t>
            </a:r>
            <a:r>
              <a:rPr kumimoji="1" lang="ko-KR" altLang="en-US" dirty="0" smtClean="0"/>
              <a:t>해요</a:t>
            </a:r>
            <a:r>
              <a:rPr kumimoji="1" lang="en-US" altLang="ko-KR" dirty="0" smtClean="0"/>
              <a:t>”</a:t>
            </a:r>
            <a:endParaRPr kumimoji="1" lang="en-US" altLang="ko-KR" dirty="0" smtClean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304827" y="4659798"/>
            <a:ext cx="6591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dirty="0" smtClean="0">
                <a:hlinkClick r:id="rId4"/>
              </a:rPr>
              <a:t>재외동포를</a:t>
            </a:r>
            <a:r>
              <a:rPr lang="en-US" altLang="ko-KR" dirty="0" smtClean="0">
                <a:hlinkClick r:id="rId4"/>
              </a:rPr>
              <a:t>-</a:t>
            </a:r>
            <a:r>
              <a:rPr lang="ko-KR" altLang="en-US" dirty="0" smtClean="0">
                <a:hlinkClick r:id="rId4"/>
              </a:rPr>
              <a:t>위한</a:t>
            </a:r>
            <a:r>
              <a:rPr lang="en-US" altLang="ko-KR" dirty="0" smtClean="0">
                <a:hlinkClick r:id="rId4"/>
              </a:rPr>
              <a:t>-</a:t>
            </a:r>
            <a:r>
              <a:rPr lang="ko-KR" altLang="en-US" dirty="0" smtClean="0">
                <a:hlinkClick r:id="rId4"/>
              </a:rPr>
              <a:t>한국어</a:t>
            </a:r>
            <a:r>
              <a:rPr lang="en-US" altLang="ko-KR" dirty="0" smtClean="0">
                <a:hlinkClick r:id="rId4"/>
              </a:rPr>
              <a:t>-1-1_14</a:t>
            </a:r>
            <a:r>
              <a:rPr lang="ko-KR" altLang="en-US" dirty="0" smtClean="0">
                <a:hlinkClick r:id="rId4"/>
              </a:rPr>
              <a:t>과</a:t>
            </a:r>
            <a:r>
              <a:rPr lang="en-US" altLang="ko-KR" dirty="0" smtClean="0">
                <a:hlinkClick r:id="rId4"/>
              </a:rPr>
              <a:t>-</a:t>
            </a:r>
            <a:r>
              <a:rPr lang="ko-KR" altLang="en-US" dirty="0" smtClean="0">
                <a:hlinkClick r:id="rId4"/>
              </a:rPr>
              <a:t>체육관에서</a:t>
            </a:r>
            <a:r>
              <a:rPr lang="en-US" altLang="ko-KR" dirty="0" smtClean="0">
                <a:hlinkClick r:id="rId4"/>
              </a:rPr>
              <a:t>-</a:t>
            </a:r>
            <a:r>
              <a:rPr lang="ko-KR" altLang="en-US" dirty="0" smtClean="0">
                <a:hlinkClick r:id="rId4"/>
              </a:rPr>
              <a:t>농구를</a:t>
            </a:r>
            <a:r>
              <a:rPr lang="en-US" altLang="ko-KR" dirty="0" smtClean="0">
                <a:hlinkClick r:id="rId4"/>
              </a:rPr>
              <a:t>-</a:t>
            </a:r>
            <a:r>
              <a:rPr lang="ko-KR" altLang="en-US" dirty="0" smtClean="0">
                <a:hlinkClick r:id="rId4"/>
              </a:rPr>
              <a:t>해요</a:t>
            </a:r>
            <a:r>
              <a:rPr lang="en-US" altLang="ko-KR" dirty="0" smtClean="0">
                <a:hlinkClick r:id="rId4"/>
              </a:rPr>
              <a:t>-1</a:t>
            </a:r>
            <a:endParaRPr lang="en-US" altLang="ko-KR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1191444" y="5257800"/>
            <a:ext cx="678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dirty="0" smtClean="0">
                <a:hlinkClick r:id="rId5"/>
              </a:rPr>
              <a:t>재외동포를</a:t>
            </a:r>
            <a:r>
              <a:rPr kumimoji="1" lang="en-US" altLang="ko-KR" dirty="0" smtClean="0">
                <a:hlinkClick r:id="rId5"/>
              </a:rPr>
              <a:t>-</a:t>
            </a:r>
            <a:r>
              <a:rPr kumimoji="1" lang="ko-KR" altLang="en-US" dirty="0" smtClean="0">
                <a:hlinkClick r:id="rId5"/>
              </a:rPr>
              <a:t>위한</a:t>
            </a:r>
            <a:r>
              <a:rPr kumimoji="1" lang="en-US" altLang="ko-KR" dirty="0" smtClean="0">
                <a:hlinkClick r:id="rId5"/>
              </a:rPr>
              <a:t>-</a:t>
            </a:r>
            <a:r>
              <a:rPr kumimoji="1" lang="ko-KR" altLang="en-US" dirty="0" smtClean="0">
                <a:hlinkClick r:id="rId5"/>
              </a:rPr>
              <a:t>한국어</a:t>
            </a:r>
            <a:r>
              <a:rPr kumimoji="1" lang="en-US" altLang="ko-KR" dirty="0" smtClean="0">
                <a:hlinkClick r:id="rId5"/>
              </a:rPr>
              <a:t>-1-1_14</a:t>
            </a:r>
            <a:r>
              <a:rPr kumimoji="1" lang="ko-KR" altLang="en-US" dirty="0" smtClean="0">
                <a:hlinkClick r:id="rId5"/>
              </a:rPr>
              <a:t>과</a:t>
            </a:r>
            <a:r>
              <a:rPr kumimoji="1" lang="en-US" altLang="ko-KR" dirty="0" smtClean="0">
                <a:hlinkClick r:id="rId5"/>
              </a:rPr>
              <a:t>-</a:t>
            </a:r>
            <a:r>
              <a:rPr kumimoji="1" lang="ko-KR" altLang="en-US" dirty="0" smtClean="0">
                <a:hlinkClick r:id="rId5"/>
              </a:rPr>
              <a:t>체육관에서</a:t>
            </a:r>
            <a:r>
              <a:rPr kumimoji="1" lang="en-US" altLang="ko-KR" dirty="0" smtClean="0">
                <a:hlinkClick r:id="rId5"/>
              </a:rPr>
              <a:t>-</a:t>
            </a:r>
            <a:r>
              <a:rPr kumimoji="1" lang="ko-KR" altLang="en-US" dirty="0" smtClean="0">
                <a:hlinkClick r:id="rId5"/>
              </a:rPr>
              <a:t>농구를</a:t>
            </a:r>
            <a:r>
              <a:rPr kumimoji="1" lang="en-US" altLang="ko-KR" dirty="0" smtClean="0">
                <a:hlinkClick r:id="rId5"/>
              </a:rPr>
              <a:t>-</a:t>
            </a:r>
            <a:r>
              <a:rPr kumimoji="1" lang="ko-KR" altLang="en-US" dirty="0" smtClean="0">
                <a:hlinkClick r:id="rId5"/>
              </a:rPr>
              <a:t>해요</a:t>
            </a:r>
            <a:r>
              <a:rPr kumimoji="1" lang="en-US" altLang="ko-KR" dirty="0" smtClean="0">
                <a:hlinkClick r:id="rId5"/>
              </a:rPr>
              <a:t>-2</a:t>
            </a:r>
            <a:endParaRPr kumimoji="1"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66024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1" grpId="0"/>
      <p:bldP spid="11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569" y="-786"/>
            <a:ext cx="9143999" cy="1118366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ko-KR" altLang="en-US" sz="5400" b="1" dirty="0" smtClean="0"/>
              <a:t>숙제</a:t>
            </a:r>
            <a:r>
              <a:rPr lang="en-US" altLang="ko-KR" sz="5400" b="1" dirty="0" smtClean="0">
                <a:solidFill>
                  <a:schemeClr val="bg1"/>
                </a:solidFill>
              </a:rPr>
              <a:t> 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6030" y="1124507"/>
            <a:ext cx="8686800" cy="489529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2000" b="1" dirty="0" smtClean="0">
                <a:latin typeface="+mj-ea"/>
                <a:ea typeface="+mj-ea"/>
              </a:rPr>
              <a:t>  </a:t>
            </a:r>
            <a:r>
              <a:rPr lang="en-US" sz="2200" dirty="0" smtClean="0">
                <a:latin typeface="+mj-ea"/>
                <a:ea typeface="+mj-ea"/>
              </a:rPr>
              <a:t>1. Workbook 15</a:t>
            </a:r>
            <a:r>
              <a:rPr lang="ko-KR" altLang="en-US" sz="2200" dirty="0" smtClean="0">
                <a:latin typeface="+mj-ea"/>
                <a:ea typeface="+mj-ea"/>
              </a:rPr>
              <a:t>과 </a:t>
            </a:r>
            <a:r>
              <a:rPr lang="en-US" sz="2200" dirty="0" smtClean="0">
                <a:latin typeface="+mj-ea"/>
                <a:ea typeface="+mj-ea"/>
              </a:rPr>
              <a:t>P. 60-61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200" dirty="0" smtClean="0">
                <a:latin typeface="+mj-ea"/>
                <a:ea typeface="+mj-ea"/>
              </a:rPr>
              <a:t>  2. Quizlet </a:t>
            </a:r>
            <a:r>
              <a:rPr lang="ko-KR" altLang="en-US" sz="2200" dirty="0" smtClean="0">
                <a:latin typeface="+mj-ea"/>
                <a:ea typeface="+mj-ea"/>
              </a:rPr>
              <a:t>단어공부</a:t>
            </a:r>
            <a:endParaRPr lang="en-US" altLang="ko-KR" sz="2200" dirty="0" smtClean="0">
              <a:latin typeface="+mj-ea"/>
              <a:ea typeface="+mj-ea"/>
            </a:endParaRPr>
          </a:p>
          <a:p>
            <a:pPr marL="400050" lvl="1" indent="0">
              <a:lnSpc>
                <a:spcPct val="150000"/>
              </a:lnSpc>
              <a:buNone/>
            </a:pPr>
            <a:r>
              <a:rPr kumimoji="1" lang="ko-KR" altLang="en-US" sz="1200" dirty="0" smtClean="0">
                <a:latin typeface="+mj-ea"/>
                <a:ea typeface="+mj-ea"/>
                <a:hlinkClick r:id="rId2"/>
              </a:rPr>
              <a:t>재외동포를</a:t>
            </a:r>
            <a:r>
              <a:rPr kumimoji="1" lang="en-US" altLang="ko-KR" sz="1200" dirty="0" smtClean="0">
                <a:latin typeface="+mj-ea"/>
                <a:ea typeface="+mj-ea"/>
                <a:hlinkClick r:id="rId2"/>
              </a:rPr>
              <a:t>-</a:t>
            </a:r>
            <a:r>
              <a:rPr kumimoji="1" lang="ko-KR" altLang="en-US" sz="1200" dirty="0" smtClean="0">
                <a:latin typeface="+mj-ea"/>
                <a:ea typeface="+mj-ea"/>
                <a:hlinkClick r:id="rId2"/>
              </a:rPr>
              <a:t>위한</a:t>
            </a:r>
            <a:r>
              <a:rPr kumimoji="1" lang="en-US" altLang="ko-KR" sz="1200" dirty="0" smtClean="0">
                <a:latin typeface="+mj-ea"/>
                <a:ea typeface="+mj-ea"/>
                <a:hlinkClick r:id="rId2"/>
              </a:rPr>
              <a:t>-</a:t>
            </a:r>
            <a:r>
              <a:rPr kumimoji="1" lang="ko-KR" altLang="en-US" sz="1200" dirty="0" smtClean="0">
                <a:latin typeface="+mj-ea"/>
                <a:ea typeface="+mj-ea"/>
                <a:hlinkClick r:id="rId2"/>
              </a:rPr>
              <a:t>한국어 </a:t>
            </a:r>
            <a:r>
              <a:rPr kumimoji="1" lang="en-US" altLang="ko-KR" sz="1200" dirty="0" smtClean="0">
                <a:latin typeface="+mj-ea"/>
                <a:ea typeface="+mj-ea"/>
                <a:hlinkClick r:id="rId2"/>
              </a:rPr>
              <a:t>1-1-13</a:t>
            </a:r>
            <a:r>
              <a:rPr kumimoji="1" lang="ko-KR" altLang="en-US" sz="1200" dirty="0">
                <a:latin typeface="+mj-ea"/>
                <a:ea typeface="+mj-ea"/>
                <a:hlinkClick r:id="rId2"/>
              </a:rPr>
              <a:t>과</a:t>
            </a:r>
            <a:r>
              <a:rPr kumimoji="1" lang="en-US" altLang="ko-KR" sz="1200" dirty="0">
                <a:latin typeface="+mj-ea"/>
                <a:ea typeface="+mj-ea"/>
                <a:hlinkClick r:id="rId2"/>
              </a:rPr>
              <a:t>-</a:t>
            </a:r>
            <a:r>
              <a:rPr kumimoji="1" lang="ko-KR" altLang="en-US" sz="1200" dirty="0">
                <a:latin typeface="+mj-ea"/>
                <a:ea typeface="+mj-ea"/>
                <a:hlinkClick r:id="rId2"/>
              </a:rPr>
              <a:t>어디에 가요</a:t>
            </a:r>
            <a:r>
              <a:rPr kumimoji="1" lang="en-US" altLang="ko-KR" sz="1200" dirty="0" smtClean="0">
                <a:latin typeface="+mj-ea"/>
                <a:ea typeface="+mj-ea"/>
                <a:hlinkClick r:id="rId2"/>
              </a:rPr>
              <a:t>?</a:t>
            </a:r>
            <a:endParaRPr kumimoji="1" lang="en-US" altLang="ko-KR" sz="1200" dirty="0">
              <a:latin typeface="+mj-ea"/>
              <a:ea typeface="+mj-ea"/>
            </a:endParaRPr>
          </a:p>
          <a:p>
            <a:pPr marL="400050" lvl="1" indent="0">
              <a:lnSpc>
                <a:spcPct val="150000"/>
              </a:lnSpc>
              <a:buNone/>
            </a:pPr>
            <a:r>
              <a:rPr lang="ko-KR" altLang="en-US" sz="1200" dirty="0">
                <a:latin typeface="+mj-ea"/>
                <a:ea typeface="+mj-ea"/>
                <a:hlinkClick r:id="rId3"/>
              </a:rPr>
              <a:t>재외동포를</a:t>
            </a:r>
            <a:r>
              <a:rPr lang="en-US" altLang="ko-KR" sz="1200" dirty="0">
                <a:latin typeface="+mj-ea"/>
                <a:ea typeface="+mj-ea"/>
                <a:hlinkClick r:id="rId3"/>
              </a:rPr>
              <a:t>-</a:t>
            </a:r>
            <a:r>
              <a:rPr lang="ko-KR" altLang="en-US" sz="1200" dirty="0">
                <a:latin typeface="+mj-ea"/>
                <a:ea typeface="+mj-ea"/>
                <a:hlinkClick r:id="rId3"/>
              </a:rPr>
              <a:t>위한</a:t>
            </a:r>
            <a:r>
              <a:rPr lang="en-US" altLang="ko-KR" sz="1200" dirty="0">
                <a:latin typeface="+mj-ea"/>
                <a:ea typeface="+mj-ea"/>
                <a:hlinkClick r:id="rId3"/>
              </a:rPr>
              <a:t>-</a:t>
            </a:r>
            <a:r>
              <a:rPr lang="ko-KR" altLang="en-US" sz="1200" dirty="0">
                <a:latin typeface="+mj-ea"/>
                <a:ea typeface="+mj-ea"/>
                <a:hlinkClick r:id="rId3"/>
              </a:rPr>
              <a:t>한국어</a:t>
            </a:r>
            <a:r>
              <a:rPr lang="en-US" altLang="ko-KR" sz="1200" dirty="0">
                <a:latin typeface="+mj-ea"/>
                <a:ea typeface="+mj-ea"/>
                <a:hlinkClick r:id="rId3"/>
              </a:rPr>
              <a:t>-1-1_14</a:t>
            </a:r>
            <a:r>
              <a:rPr lang="ko-KR" altLang="en-US" sz="1200" dirty="0">
                <a:latin typeface="+mj-ea"/>
                <a:ea typeface="+mj-ea"/>
                <a:hlinkClick r:id="rId3"/>
              </a:rPr>
              <a:t>과</a:t>
            </a:r>
            <a:r>
              <a:rPr lang="en-US" altLang="ko-KR" sz="1200" dirty="0">
                <a:latin typeface="+mj-ea"/>
                <a:ea typeface="+mj-ea"/>
                <a:hlinkClick r:id="rId3"/>
              </a:rPr>
              <a:t>-</a:t>
            </a:r>
            <a:r>
              <a:rPr lang="ko-KR" altLang="en-US" sz="1200" dirty="0">
                <a:latin typeface="+mj-ea"/>
                <a:ea typeface="+mj-ea"/>
                <a:hlinkClick r:id="rId3"/>
              </a:rPr>
              <a:t>체육관에서</a:t>
            </a:r>
            <a:r>
              <a:rPr lang="en-US" altLang="ko-KR" sz="1200" dirty="0">
                <a:latin typeface="+mj-ea"/>
                <a:ea typeface="+mj-ea"/>
                <a:hlinkClick r:id="rId3"/>
              </a:rPr>
              <a:t>-</a:t>
            </a:r>
            <a:r>
              <a:rPr lang="ko-KR" altLang="en-US" sz="1200" dirty="0">
                <a:latin typeface="+mj-ea"/>
                <a:ea typeface="+mj-ea"/>
                <a:hlinkClick r:id="rId3"/>
              </a:rPr>
              <a:t>농구를</a:t>
            </a:r>
            <a:r>
              <a:rPr lang="en-US" altLang="ko-KR" sz="1200" dirty="0">
                <a:latin typeface="+mj-ea"/>
                <a:ea typeface="+mj-ea"/>
                <a:hlinkClick r:id="rId3"/>
              </a:rPr>
              <a:t>-</a:t>
            </a:r>
            <a:r>
              <a:rPr lang="ko-KR" altLang="en-US" sz="1200" dirty="0">
                <a:latin typeface="+mj-ea"/>
                <a:ea typeface="+mj-ea"/>
                <a:hlinkClick r:id="rId3"/>
              </a:rPr>
              <a:t>해요</a:t>
            </a:r>
            <a:r>
              <a:rPr lang="en-US" altLang="ko-KR" sz="1200" dirty="0">
                <a:latin typeface="+mj-ea"/>
                <a:ea typeface="+mj-ea"/>
                <a:hlinkClick r:id="rId3"/>
              </a:rPr>
              <a:t>-</a:t>
            </a:r>
            <a:r>
              <a:rPr lang="en-US" altLang="ko-KR" sz="1200" dirty="0" smtClean="0">
                <a:latin typeface="+mj-ea"/>
                <a:ea typeface="+mj-ea"/>
                <a:hlinkClick r:id="rId3"/>
              </a:rPr>
              <a:t>1</a:t>
            </a:r>
            <a:endParaRPr kumimoji="1" lang="en-US" altLang="ko-KR" sz="1200" b="1" dirty="0">
              <a:latin typeface="+mj-ea"/>
              <a:ea typeface="+mj-ea"/>
            </a:endParaRPr>
          </a:p>
          <a:p>
            <a:pPr marL="400050" lvl="1" indent="0">
              <a:lnSpc>
                <a:spcPct val="150000"/>
              </a:lnSpc>
              <a:buNone/>
            </a:pPr>
            <a:r>
              <a:rPr kumimoji="1" lang="ko-KR" altLang="en-US" sz="1200" dirty="0">
                <a:latin typeface="+mj-ea"/>
                <a:ea typeface="+mj-ea"/>
                <a:hlinkClick r:id="rId4"/>
              </a:rPr>
              <a:t>재외동포를</a:t>
            </a:r>
            <a:r>
              <a:rPr kumimoji="1" lang="en-US" altLang="ko-KR" sz="1200" dirty="0">
                <a:latin typeface="+mj-ea"/>
                <a:ea typeface="+mj-ea"/>
                <a:hlinkClick r:id="rId4"/>
              </a:rPr>
              <a:t>-</a:t>
            </a:r>
            <a:r>
              <a:rPr kumimoji="1" lang="ko-KR" altLang="en-US" sz="1200" dirty="0">
                <a:latin typeface="+mj-ea"/>
                <a:ea typeface="+mj-ea"/>
                <a:hlinkClick r:id="rId4"/>
              </a:rPr>
              <a:t>위한</a:t>
            </a:r>
            <a:r>
              <a:rPr kumimoji="1" lang="en-US" altLang="ko-KR" sz="1200" dirty="0">
                <a:latin typeface="+mj-ea"/>
                <a:ea typeface="+mj-ea"/>
                <a:hlinkClick r:id="rId4"/>
              </a:rPr>
              <a:t>-</a:t>
            </a:r>
            <a:r>
              <a:rPr kumimoji="1" lang="ko-KR" altLang="en-US" sz="1200" dirty="0">
                <a:latin typeface="+mj-ea"/>
                <a:ea typeface="+mj-ea"/>
                <a:hlinkClick r:id="rId4"/>
              </a:rPr>
              <a:t>한국어</a:t>
            </a:r>
            <a:r>
              <a:rPr kumimoji="1" lang="en-US" altLang="ko-KR" sz="1200" dirty="0">
                <a:latin typeface="+mj-ea"/>
                <a:ea typeface="+mj-ea"/>
                <a:hlinkClick r:id="rId4"/>
              </a:rPr>
              <a:t>-1-1_14</a:t>
            </a:r>
            <a:r>
              <a:rPr kumimoji="1" lang="ko-KR" altLang="en-US" sz="1200" dirty="0">
                <a:latin typeface="+mj-ea"/>
                <a:ea typeface="+mj-ea"/>
                <a:hlinkClick r:id="rId4"/>
              </a:rPr>
              <a:t>과</a:t>
            </a:r>
            <a:r>
              <a:rPr kumimoji="1" lang="en-US" altLang="ko-KR" sz="1200" dirty="0">
                <a:latin typeface="+mj-ea"/>
                <a:ea typeface="+mj-ea"/>
                <a:hlinkClick r:id="rId4"/>
              </a:rPr>
              <a:t>-</a:t>
            </a:r>
            <a:r>
              <a:rPr kumimoji="1" lang="ko-KR" altLang="en-US" sz="1200" dirty="0">
                <a:latin typeface="+mj-ea"/>
                <a:ea typeface="+mj-ea"/>
                <a:hlinkClick r:id="rId4"/>
              </a:rPr>
              <a:t>체육관에서</a:t>
            </a:r>
            <a:r>
              <a:rPr kumimoji="1" lang="en-US" altLang="ko-KR" sz="1200" dirty="0">
                <a:latin typeface="+mj-ea"/>
                <a:ea typeface="+mj-ea"/>
                <a:hlinkClick r:id="rId4"/>
              </a:rPr>
              <a:t>-</a:t>
            </a:r>
            <a:r>
              <a:rPr kumimoji="1" lang="ko-KR" altLang="en-US" sz="1200" dirty="0">
                <a:latin typeface="+mj-ea"/>
                <a:ea typeface="+mj-ea"/>
                <a:hlinkClick r:id="rId4"/>
              </a:rPr>
              <a:t>농구를</a:t>
            </a:r>
            <a:r>
              <a:rPr kumimoji="1" lang="en-US" altLang="ko-KR" sz="1200" dirty="0">
                <a:latin typeface="+mj-ea"/>
                <a:ea typeface="+mj-ea"/>
                <a:hlinkClick r:id="rId4"/>
              </a:rPr>
              <a:t>-</a:t>
            </a:r>
            <a:r>
              <a:rPr kumimoji="1" lang="ko-KR" altLang="en-US" sz="1200" dirty="0">
                <a:latin typeface="+mj-ea"/>
                <a:ea typeface="+mj-ea"/>
                <a:hlinkClick r:id="rId4"/>
              </a:rPr>
              <a:t>해요</a:t>
            </a:r>
            <a:r>
              <a:rPr kumimoji="1" lang="en-US" altLang="ko-KR" sz="1200" dirty="0">
                <a:latin typeface="+mj-ea"/>
                <a:ea typeface="+mj-ea"/>
                <a:hlinkClick r:id="rId4"/>
              </a:rPr>
              <a:t>-</a:t>
            </a:r>
            <a:r>
              <a:rPr kumimoji="1" lang="en-US" altLang="ko-KR" sz="1200" dirty="0" smtClean="0">
                <a:latin typeface="+mj-ea"/>
                <a:ea typeface="+mj-ea"/>
                <a:hlinkClick r:id="rId4"/>
              </a:rPr>
              <a:t>2</a:t>
            </a:r>
            <a:endParaRPr kumimoji="1" lang="en-US" altLang="ko-KR" sz="1200" dirty="0">
              <a:latin typeface="+mj-ea"/>
              <a:ea typeface="+mj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200" dirty="0" smtClean="0">
                <a:latin typeface="+mj-ea"/>
                <a:ea typeface="+mj-ea"/>
              </a:rPr>
              <a:t> 3. Worksheets packet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200" dirty="0" smtClean="0">
                <a:solidFill>
                  <a:srgbClr val="FF0000"/>
                </a:solidFill>
                <a:latin typeface="+mj-ea"/>
                <a:ea typeface="+mj-ea"/>
              </a:rPr>
              <a:t>          </a:t>
            </a:r>
            <a:r>
              <a:rPr lang="en-US" sz="2200" dirty="0" smtClean="0">
                <a:latin typeface="+mj-ea"/>
                <a:ea typeface="+mj-ea"/>
                <a:cs typeface="Arial" panose="020B0604020202020204" pitchFamily="34" charset="0"/>
              </a:rPr>
              <a:t>→ </a:t>
            </a:r>
            <a:r>
              <a:rPr lang="ko-KR" altLang="en-US" sz="2200" dirty="0" smtClean="0">
                <a:latin typeface="+mj-ea"/>
                <a:ea typeface="+mj-ea"/>
              </a:rPr>
              <a:t>문법 워크시트 </a:t>
            </a:r>
            <a:r>
              <a:rPr lang="en-US" altLang="ko-KR" sz="2200" dirty="0" smtClean="0">
                <a:latin typeface="+mj-ea"/>
                <a:ea typeface="+mj-ea"/>
              </a:rPr>
              <a:t>(13&amp;14 </a:t>
            </a:r>
            <a:r>
              <a:rPr lang="ko-KR" altLang="en-US" sz="2200" dirty="0" smtClean="0">
                <a:latin typeface="+mj-ea"/>
                <a:ea typeface="+mj-ea"/>
              </a:rPr>
              <a:t>복습용</a:t>
            </a:r>
            <a:r>
              <a:rPr lang="en-US" altLang="ko-KR" sz="2200" dirty="0" smtClean="0">
                <a:latin typeface="+mj-ea"/>
                <a:ea typeface="+mj-ea"/>
              </a:rPr>
              <a:t>)</a:t>
            </a:r>
            <a:r>
              <a:rPr lang="en-US" sz="2200" dirty="0" smtClean="0">
                <a:latin typeface="+mj-ea"/>
                <a:ea typeface="+mj-ea"/>
              </a:rPr>
              <a:t> 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200" dirty="0" smtClean="0">
                <a:latin typeface="+mj-ea"/>
                <a:ea typeface="+mj-ea"/>
              </a:rPr>
              <a:t> 4. 15</a:t>
            </a:r>
            <a:r>
              <a:rPr lang="ko-KR" altLang="en-US" sz="2200" dirty="0" smtClean="0">
                <a:latin typeface="+mj-ea"/>
                <a:ea typeface="+mj-ea"/>
              </a:rPr>
              <a:t>과 수업</a:t>
            </a:r>
            <a:r>
              <a:rPr lang="en-US" altLang="ko-KR" sz="2200" dirty="0" smtClean="0">
                <a:latin typeface="+mj-ea"/>
                <a:ea typeface="+mj-ea"/>
              </a:rPr>
              <a:t> PPT </a:t>
            </a:r>
            <a:r>
              <a:rPr lang="ko-KR" altLang="en-US" sz="2200" dirty="0" smtClean="0">
                <a:latin typeface="+mj-ea"/>
                <a:ea typeface="+mj-ea"/>
              </a:rPr>
              <a:t>반복 학습하기</a:t>
            </a:r>
            <a:endParaRPr lang="en-US" altLang="ko-KR" sz="2200" dirty="0" smtClean="0">
              <a:latin typeface="+mj-ea"/>
              <a:ea typeface="+mj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200" dirty="0" smtClean="0">
                <a:latin typeface="+mj-ea"/>
                <a:ea typeface="+mj-ea"/>
              </a:rPr>
              <a:t> 5. </a:t>
            </a:r>
            <a:r>
              <a:rPr lang="ko-KR" altLang="en-US" sz="2200" dirty="0" smtClean="0">
                <a:latin typeface="+mj-ea"/>
                <a:ea typeface="+mj-ea"/>
              </a:rPr>
              <a:t>전래동화 방귀 시합을 보고 난 후 숙제하기</a:t>
            </a:r>
            <a:endParaRPr lang="en-US" altLang="ko-KR" sz="2200" dirty="0" smtClean="0">
              <a:latin typeface="+mj-ea"/>
              <a:ea typeface="+mj-ea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0" y="6351707"/>
            <a:ext cx="9180871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2989302"/>
            <a:ext cx="6591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altLang="ko-KR" dirty="0" smtClean="0"/>
          </a:p>
        </p:txBody>
      </p:sp>
      <p:sp>
        <p:nvSpPr>
          <p:cNvPr id="7" name="Rectangle 6"/>
          <p:cNvSpPr/>
          <p:nvPr/>
        </p:nvSpPr>
        <p:spPr>
          <a:xfrm>
            <a:off x="1562100" y="3543300"/>
            <a:ext cx="678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kumimoji="1"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9874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xmlns="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44" y="1"/>
            <a:ext cx="9144000" cy="1676400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kumimoji="1" lang="en-US" altLang="en-US" sz="5000" b="1" dirty="0" err="1">
                <a:solidFill>
                  <a:schemeClr val="bg1"/>
                </a:solidFill>
              </a:rPr>
              <a:t>수고하셨습니다</a:t>
            </a:r>
            <a:r>
              <a:rPr kumimoji="1" lang="en-US" altLang="ko-KR" sz="5000" b="1" dirty="0">
                <a:solidFill>
                  <a:schemeClr val="bg1"/>
                </a:solidFill>
              </a:rPr>
              <a:t>!</a:t>
            </a:r>
            <a:endParaRPr kumimoji="1" lang="en-US" altLang="en-US" sz="5000" b="1" dirty="0">
              <a:solidFill>
                <a:schemeClr val="bg1"/>
              </a:solidFill>
            </a:endParaRPr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xmlns="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7000" y="2362200"/>
            <a:ext cx="3810000" cy="3429000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829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76268" y="5753100"/>
            <a:ext cx="2590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5.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708" y="-11501"/>
            <a:ext cx="9181052" cy="638313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-26709" y="22781"/>
            <a:ext cx="3102977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15</a:t>
            </a:r>
            <a:r>
              <a:rPr lang="ko-KR" altLang="en-US" sz="2500" dirty="0" smtClean="0">
                <a:solidFill>
                  <a:schemeClr val="bg1"/>
                </a:solidFill>
              </a:rPr>
              <a:t>과 </a:t>
            </a:r>
            <a:r>
              <a:rPr lang="en-US" altLang="ko-KR" sz="2500" dirty="0" smtClean="0">
                <a:solidFill>
                  <a:schemeClr val="bg1"/>
                </a:solidFill>
              </a:rPr>
              <a:t>workbook  P. 60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5415951" y="5710070"/>
            <a:ext cx="256868" cy="2535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1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15141"/>
            <a:ext cx="29614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15</a:t>
            </a:r>
            <a:r>
              <a:rPr lang="ko-KR" altLang="en-US" sz="2500" dirty="0" smtClean="0">
                <a:solidFill>
                  <a:schemeClr val="bg1"/>
                </a:solidFill>
              </a:rPr>
              <a:t>과 </a:t>
            </a:r>
            <a:r>
              <a:rPr lang="en-US" altLang="ko-KR" sz="2500" dirty="0" smtClean="0">
                <a:solidFill>
                  <a:schemeClr val="bg1"/>
                </a:solidFill>
              </a:rPr>
              <a:t>workbook </a:t>
            </a:r>
            <a:r>
              <a:rPr lang="en-US" altLang="ko-KR" sz="2500" dirty="0">
                <a:solidFill>
                  <a:schemeClr val="bg1"/>
                </a:solidFill>
              </a:rPr>
              <a:t>P. 60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744" y="914400"/>
            <a:ext cx="7315200" cy="43053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390845" y="2385204"/>
            <a:ext cx="256868" cy="2535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390845" y="4343400"/>
            <a:ext cx="256868" cy="2535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2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8852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15</a:t>
            </a:r>
            <a:r>
              <a:rPr lang="ko-KR" altLang="en-US" sz="2500" dirty="0" smtClean="0">
                <a:solidFill>
                  <a:schemeClr val="bg1"/>
                </a:solidFill>
              </a:rPr>
              <a:t>과 </a:t>
            </a:r>
            <a:r>
              <a:rPr lang="en-US" altLang="ko-KR" sz="2500" dirty="0" smtClean="0">
                <a:solidFill>
                  <a:schemeClr val="bg1"/>
                </a:solidFill>
              </a:rPr>
              <a:t>workbook </a:t>
            </a:r>
            <a:r>
              <a:rPr lang="en-US" altLang="ko-KR" sz="2500" dirty="0">
                <a:solidFill>
                  <a:schemeClr val="bg1"/>
                </a:solidFill>
              </a:rPr>
              <a:t>P. 61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669" y="685800"/>
            <a:ext cx="7753350" cy="478155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186584" y="4559877"/>
            <a:ext cx="256868" cy="2535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021347" y="2373702"/>
            <a:ext cx="256868" cy="2535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019909" y="3472329"/>
            <a:ext cx="256868" cy="2535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21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8852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15</a:t>
            </a:r>
            <a:r>
              <a:rPr lang="ko-KR" altLang="en-US" sz="2500" dirty="0" smtClean="0">
                <a:solidFill>
                  <a:schemeClr val="bg1"/>
                </a:solidFill>
              </a:rPr>
              <a:t>과 </a:t>
            </a:r>
            <a:r>
              <a:rPr lang="en-US" altLang="ko-KR" sz="2500" dirty="0" smtClean="0">
                <a:solidFill>
                  <a:schemeClr val="bg1"/>
                </a:solidFill>
              </a:rPr>
              <a:t>workbook </a:t>
            </a:r>
            <a:r>
              <a:rPr lang="en-US" altLang="ko-KR" sz="2500" dirty="0">
                <a:solidFill>
                  <a:schemeClr val="bg1"/>
                </a:solidFill>
              </a:rPr>
              <a:t>P. 61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463" y="795337"/>
            <a:ext cx="7577138" cy="526732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673306" y="2280249"/>
            <a:ext cx="256868" cy="2305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687902" y="3774057"/>
            <a:ext cx="256868" cy="2305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686355" y="5257800"/>
            <a:ext cx="256868" cy="2305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54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US" dirty="0" smtClean="0"/>
              <a:t>REFERENCE</a:t>
            </a:r>
            <a:endParaRPr 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7544" y="1752600"/>
            <a:ext cx="8229600" cy="3916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/>
              <a:t>• </a:t>
            </a:r>
            <a:r>
              <a:rPr lang="ko-KR" altLang="en-US" sz="2400" dirty="0" smtClean="0"/>
              <a:t>재외동포를 </a:t>
            </a:r>
            <a:r>
              <a:rPr lang="ko-KR" altLang="en-US" sz="2400" dirty="0"/>
              <a:t>위한 한국어 </a:t>
            </a:r>
            <a:r>
              <a:rPr lang="en-US" altLang="ko-KR" sz="2400" dirty="0" smtClean="0"/>
              <a:t>1-1</a:t>
            </a:r>
            <a:r>
              <a:rPr lang="en-US" altLang="ko-KR" sz="2400" dirty="0"/>
              <a:t> 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 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• </a:t>
            </a:r>
            <a:r>
              <a:rPr lang="ko-KR" altLang="en-US" sz="2400" dirty="0" smtClean="0"/>
              <a:t>재외동포를 </a:t>
            </a:r>
            <a:r>
              <a:rPr lang="ko-KR" altLang="en-US" sz="2400" dirty="0"/>
              <a:t>위한 한국어 </a:t>
            </a:r>
            <a:r>
              <a:rPr lang="en-US" altLang="ko-KR" sz="2400" dirty="0" smtClean="0"/>
              <a:t>1-1</a:t>
            </a:r>
            <a:r>
              <a:rPr lang="en-US" altLang="ko-KR" sz="2400" dirty="0"/>
              <a:t> (</a:t>
            </a:r>
            <a:r>
              <a:rPr lang="ko-KR" altLang="en-US" sz="2400" dirty="0"/>
              <a:t>범용</a:t>
            </a:r>
            <a:r>
              <a:rPr lang="en-US" altLang="ko-KR" sz="2400" dirty="0"/>
              <a:t>)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• </a:t>
            </a:r>
            <a:r>
              <a:rPr lang="ko-KR" altLang="en-US" sz="2400" dirty="0" smtClean="0"/>
              <a:t>문법 영상</a:t>
            </a:r>
            <a:r>
              <a:rPr lang="en-US" altLang="ko-KR" sz="2400" dirty="0" smtClean="0"/>
              <a:t>-</a:t>
            </a:r>
            <a:r>
              <a:rPr lang="ko-KR" altLang="en-US" sz="2400" dirty="0"/>
              <a:t> </a:t>
            </a:r>
            <a:r>
              <a:rPr lang="en-US" altLang="ko-KR" sz="2400" dirty="0" err="1" smtClean="0"/>
              <a:t>Youtube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베이직 </a:t>
            </a:r>
            <a:r>
              <a:rPr lang="ko-KR" altLang="en-US" sz="2400" dirty="0"/>
              <a:t>코리안 </a:t>
            </a:r>
            <a:r>
              <a:rPr lang="en-US" altLang="ko-KR" sz="2400" dirty="0"/>
              <a:t>Basic </a:t>
            </a:r>
            <a:r>
              <a:rPr lang="en-US" altLang="ko-KR" sz="2400" dirty="0" smtClean="0"/>
              <a:t>Korean</a:t>
            </a:r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                    </a:t>
            </a:r>
            <a:r>
              <a:rPr lang="ko-KR" altLang="en-US" sz="2400" dirty="0" smtClean="0"/>
              <a:t>한국어 배우기</a:t>
            </a:r>
            <a:r>
              <a:rPr lang="en-US" altLang="ko-KR" sz="2400" dirty="0" smtClean="0"/>
              <a:t>/</a:t>
            </a:r>
            <a:r>
              <a:rPr lang="ko-KR" altLang="en-US" sz="2400" dirty="0" smtClean="0"/>
              <a:t>한국어 문법</a:t>
            </a:r>
            <a:r>
              <a:rPr lang="en-US" altLang="ko-KR" sz="2400" dirty="0"/>
              <a:t> </a:t>
            </a:r>
            <a:r>
              <a:rPr lang="ko-KR" altLang="en-US" sz="2400" dirty="0" smtClean="0"/>
              <a:t>시리즈</a:t>
            </a:r>
            <a:endParaRPr lang="ko-KR" altLang="en-US" sz="2400" dirty="0"/>
          </a:p>
          <a:p>
            <a:pPr marL="0" indent="0">
              <a:buNone/>
            </a:pPr>
            <a:r>
              <a:rPr lang="en-US" altLang="ko-KR" sz="2400" dirty="0" smtClean="0"/>
              <a:t>•</a:t>
            </a:r>
            <a:r>
              <a:rPr lang="ko-KR" altLang="en-US" sz="2400" dirty="0" smtClean="0"/>
              <a:t>전래 동화 영상</a:t>
            </a:r>
            <a:r>
              <a:rPr lang="en-US" altLang="ko-KR" sz="2400" dirty="0" smtClean="0"/>
              <a:t>-</a:t>
            </a:r>
            <a:r>
              <a:rPr lang="en-US" altLang="ko-KR" sz="2400" dirty="0"/>
              <a:t> </a:t>
            </a:r>
            <a:r>
              <a:rPr lang="en-US" altLang="ko-KR" sz="2400" dirty="0" err="1" smtClean="0"/>
              <a:t>Youtube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핑크퐁 전래동화</a:t>
            </a:r>
            <a:r>
              <a:rPr lang="en-US" altLang="ko-KR" sz="2400" dirty="0" smtClean="0"/>
              <a:t>-</a:t>
            </a:r>
            <a:r>
              <a:rPr lang="ko-KR" altLang="en-US" sz="2400" dirty="0" smtClean="0"/>
              <a:t>방귀시합</a:t>
            </a:r>
            <a:r>
              <a:rPr lang="ko-KR" altLang="en-US" sz="2400" dirty="0"/>
              <a:t/>
            </a:r>
            <a:br>
              <a:rPr lang="ko-KR" altLang="en-US" sz="2400" dirty="0"/>
            </a:br>
            <a:r>
              <a:rPr lang="ko-KR" altLang="en-US" sz="2400" dirty="0"/>
              <a:t/>
            </a:r>
            <a:br>
              <a:rPr lang="ko-KR" alt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4318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en-US" altLang="ko-KR" dirty="0" smtClean="0"/>
              <a:t>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228600" y="1770300"/>
            <a:ext cx="8382000" cy="423179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3000" dirty="0" smtClean="0"/>
              <a:t>영준</a:t>
            </a:r>
            <a:r>
              <a:rPr lang="en-US" altLang="ko-KR" sz="3000" dirty="0" smtClean="0"/>
              <a:t>:</a:t>
            </a:r>
            <a:r>
              <a:rPr lang="ko-KR" altLang="en-US" sz="3000" dirty="0" smtClean="0"/>
              <a:t>        </a:t>
            </a:r>
            <a:r>
              <a:rPr lang="ko-KR" altLang="en-US" sz="3000" b="1" dirty="0" smtClean="0">
                <a:solidFill>
                  <a:schemeClr val="tx1"/>
                </a:solidFill>
              </a:rPr>
              <a:t>제이슨은 축구를 좋아해요</a:t>
            </a:r>
            <a:r>
              <a:rPr lang="en-US" altLang="ko-KR" sz="3000" b="1" dirty="0" smtClean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3000" dirty="0" smtClean="0">
                <a:solidFill>
                  <a:schemeClr val="tx1"/>
                </a:solidFill>
              </a:rPr>
              <a:t>제이슨</a:t>
            </a:r>
            <a:r>
              <a:rPr lang="en-US" altLang="ko-KR" sz="3000" dirty="0" smtClean="0">
                <a:solidFill>
                  <a:schemeClr val="tx1"/>
                </a:solidFill>
              </a:rPr>
              <a:t>:</a:t>
            </a:r>
            <a:r>
              <a:rPr lang="ko-KR" altLang="en-US" sz="3000" dirty="0" smtClean="0">
                <a:solidFill>
                  <a:schemeClr val="tx1"/>
                </a:solidFill>
              </a:rPr>
              <a:t>    </a:t>
            </a:r>
            <a:r>
              <a:rPr lang="ko-KR" altLang="en-US" sz="3000" b="1" dirty="0" smtClean="0">
                <a:solidFill>
                  <a:srgbClr val="00B050"/>
                </a:solidFill>
              </a:rPr>
              <a:t>아니요</a:t>
            </a:r>
            <a:r>
              <a:rPr lang="en-US" altLang="ko-KR" sz="3000" b="1" dirty="0" smtClean="0">
                <a:solidFill>
                  <a:srgbClr val="00B050"/>
                </a:solidFill>
              </a:rPr>
              <a:t>, </a:t>
            </a:r>
            <a:r>
              <a:rPr lang="ko-KR" altLang="en-US" sz="3000" b="1" dirty="0" smtClean="0">
                <a:solidFill>
                  <a:srgbClr val="00B050"/>
                </a:solidFill>
              </a:rPr>
              <a:t> </a:t>
            </a:r>
            <a:r>
              <a:rPr lang="ko-KR" altLang="en-US" sz="3000" b="1" dirty="0" smtClean="0">
                <a:solidFill>
                  <a:srgbClr val="FF0000"/>
                </a:solidFill>
              </a:rPr>
              <a:t>안</a:t>
            </a:r>
            <a:r>
              <a:rPr lang="ko-KR" altLang="en-US" sz="3000" b="1" dirty="0" smtClean="0">
                <a:solidFill>
                  <a:srgbClr val="00B050"/>
                </a:solidFill>
              </a:rPr>
              <a:t> 좋아해요</a:t>
            </a:r>
            <a:r>
              <a:rPr lang="en-US" altLang="ko-KR" sz="3000" b="1" dirty="0" smtClean="0">
                <a:solidFill>
                  <a:srgbClr val="00B05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smtClean="0">
                <a:solidFill>
                  <a:schemeClr val="tx1"/>
                </a:solidFill>
              </a:rPr>
              <a:t>                  </a:t>
            </a:r>
            <a:r>
              <a:rPr lang="ko-KR" altLang="en-US" sz="3000" b="1" dirty="0" smtClean="0">
                <a:solidFill>
                  <a:schemeClr val="tx1"/>
                </a:solidFill>
              </a:rPr>
              <a:t>수영을 좋아해요</a:t>
            </a:r>
            <a:r>
              <a:rPr lang="en-US" altLang="ko-KR" sz="3000" b="1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3000" dirty="0" smtClean="0">
                <a:solidFill>
                  <a:schemeClr val="tx1"/>
                </a:solidFill>
              </a:rPr>
              <a:t>영준</a:t>
            </a:r>
            <a:r>
              <a:rPr lang="en-US" altLang="ko-KR" sz="3000" dirty="0" smtClean="0">
                <a:solidFill>
                  <a:schemeClr val="tx1"/>
                </a:solidFill>
              </a:rPr>
              <a:t>:</a:t>
            </a:r>
            <a:r>
              <a:rPr lang="ko-KR" altLang="en-US" sz="3000" dirty="0" smtClean="0">
                <a:solidFill>
                  <a:schemeClr val="tx1"/>
                </a:solidFill>
              </a:rPr>
              <a:t>        </a:t>
            </a:r>
            <a:r>
              <a:rPr lang="ko-KR" altLang="en-US" sz="3000" b="1" dirty="0" smtClean="0">
                <a:solidFill>
                  <a:schemeClr val="tx1"/>
                </a:solidFill>
              </a:rPr>
              <a:t>나</a:t>
            </a:r>
            <a:r>
              <a:rPr lang="ko-KR" altLang="en-US" sz="3000" b="1" dirty="0" smtClean="0">
                <a:solidFill>
                  <a:srgbClr val="FF0000"/>
                </a:solidFill>
              </a:rPr>
              <a:t>도</a:t>
            </a:r>
            <a:r>
              <a:rPr lang="ko-KR" altLang="en-US" sz="3000" b="1" dirty="0" smtClean="0">
                <a:solidFill>
                  <a:schemeClr val="tx1"/>
                </a:solidFill>
              </a:rPr>
              <a:t> 수영을 좋아해요</a:t>
            </a:r>
            <a:r>
              <a:rPr lang="en-US" altLang="ko-KR" sz="3000" b="1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3000" dirty="0" smtClean="0">
                <a:solidFill>
                  <a:schemeClr val="tx1"/>
                </a:solidFill>
              </a:rPr>
              <a:t>제이슨</a:t>
            </a:r>
            <a:r>
              <a:rPr lang="en-US" altLang="ko-KR" sz="3000" dirty="0" smtClean="0">
                <a:solidFill>
                  <a:schemeClr val="tx1"/>
                </a:solidFill>
              </a:rPr>
              <a:t>:</a:t>
            </a:r>
            <a:r>
              <a:rPr lang="ko-KR" altLang="en-US" sz="3000" dirty="0" smtClean="0">
                <a:solidFill>
                  <a:schemeClr val="tx1"/>
                </a:solidFill>
              </a:rPr>
              <a:t>   </a:t>
            </a:r>
            <a:r>
              <a:rPr lang="ko-KR" altLang="en-US" sz="3000" b="1" dirty="0" smtClean="0">
                <a:solidFill>
                  <a:schemeClr val="tx1"/>
                </a:solidFill>
              </a:rPr>
              <a:t>다음에 같이 </a:t>
            </a:r>
            <a:r>
              <a:rPr lang="ko-KR" altLang="en-US" sz="3000" b="1" dirty="0" smtClean="0">
                <a:solidFill>
                  <a:srgbClr val="00B0F0"/>
                </a:solidFill>
              </a:rPr>
              <a:t>수영장</a:t>
            </a:r>
            <a:r>
              <a:rPr lang="ko-KR" altLang="en-US" sz="3000" b="1" dirty="0" smtClean="0">
                <a:solidFill>
                  <a:srgbClr val="FF0000"/>
                </a:solidFill>
              </a:rPr>
              <a:t>에서</a:t>
            </a:r>
            <a:r>
              <a:rPr lang="ko-KR" altLang="en-US" sz="3000" b="1" dirty="0" smtClean="0">
                <a:solidFill>
                  <a:schemeClr val="tx1"/>
                </a:solidFill>
              </a:rPr>
              <a:t> 수영을 해요</a:t>
            </a:r>
            <a:r>
              <a:rPr lang="en-US" altLang="ko-KR" sz="3000" b="1" dirty="0" smtClean="0">
                <a:solidFill>
                  <a:schemeClr val="tx1"/>
                </a:solidFill>
              </a:rPr>
              <a:t>.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53163" y="3494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/>
              <a:t> </a:t>
            </a:r>
            <a:r>
              <a:rPr kumimoji="1" lang="en-US" altLang="ko-KR" sz="2400" dirty="0" smtClean="0">
                <a:solidFill>
                  <a:schemeClr val="bg1"/>
                </a:solidFill>
              </a:rPr>
              <a:t>P. 124  </a:t>
            </a:r>
            <a:r>
              <a:rPr kumimoji="1" lang="ko-KR" altLang="en-US" sz="2400" dirty="0" smtClean="0">
                <a:solidFill>
                  <a:schemeClr val="bg1"/>
                </a:solidFill>
              </a:rPr>
              <a:t> </a:t>
            </a:r>
            <a:r>
              <a:rPr kumimoji="1" lang="ko-KR" altLang="en-US" sz="3200" b="1" dirty="0" smtClean="0">
                <a:solidFill>
                  <a:schemeClr val="bg1"/>
                </a:solidFill>
              </a:rPr>
              <a:t>듣고 따라 읽기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13" name="Cloud Callout 12"/>
          <p:cNvSpPr/>
          <p:nvPr/>
        </p:nvSpPr>
        <p:spPr>
          <a:xfrm>
            <a:off x="6315806" y="2856151"/>
            <a:ext cx="2805190" cy="1676400"/>
          </a:xfrm>
          <a:prstGeom prst="cloudCallout">
            <a:avLst>
              <a:gd name="adj1" fmla="val -64472"/>
              <a:gd name="adj2" fmla="val 915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Tip</a:t>
            </a:r>
            <a:r>
              <a:rPr lang="en-US" altLang="ko-KR" sz="1400" dirty="0" smtClean="0">
                <a:solidFill>
                  <a:schemeClr val="tx1"/>
                </a:solidFill>
              </a:rPr>
              <a:t>: </a:t>
            </a:r>
            <a:r>
              <a:rPr lang="ko-KR" altLang="en-US" sz="1400" dirty="0" smtClean="0">
                <a:solidFill>
                  <a:schemeClr val="tx1"/>
                </a:solidFill>
              </a:rPr>
              <a:t>슬라이드쇼로  </a:t>
            </a:r>
            <a:r>
              <a:rPr lang="ko-KR" altLang="en-US" sz="1400" dirty="0">
                <a:solidFill>
                  <a:schemeClr val="tx1"/>
                </a:solidFill>
              </a:rPr>
              <a:t>소리 </a:t>
            </a:r>
            <a:r>
              <a:rPr lang="ko-KR" altLang="en-US" sz="1400" dirty="0" smtClean="0">
                <a:solidFill>
                  <a:schemeClr val="tx1"/>
                </a:solidFill>
              </a:rPr>
              <a:t>재생 후 </a:t>
            </a:r>
            <a:r>
              <a:rPr lang="ko-KR" altLang="en-US" sz="1400" dirty="0">
                <a:solidFill>
                  <a:schemeClr val="tx1"/>
                </a:solidFill>
              </a:rPr>
              <a:t>기다리면 읽는 순서에 맞게 문장이 자동으로 나타납니다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738776"/>
            <a:ext cx="7462463" cy="937623"/>
          </a:xfrm>
          <a:prstGeom prst="rect">
            <a:avLst/>
          </a:prstGeom>
        </p:spPr>
      </p:pic>
      <p:pic>
        <p:nvPicPr>
          <p:cNvPr id="4" name="Track 04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556" y="1031205"/>
            <a:ext cx="1403644" cy="98713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8224"/>
    </mc:Choice>
    <mc:Fallback xmlns="">
      <p:transition advTm="38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20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25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28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33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36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251896"/>
            <a:ext cx="8077200" cy="1195904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 smtClean="0"/>
              <a:t>교재 단어 카드</a:t>
            </a:r>
            <a:endParaRPr kumimoji="1" lang="en-US" alt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2286000"/>
            <a:ext cx="7848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2800" dirty="0"/>
              <a:t>교재 그림 단어 </a:t>
            </a:r>
            <a:r>
              <a:rPr lang="ko-KR" altLang="en-US" sz="2800" dirty="0" smtClean="0"/>
              <a:t>카드 </a:t>
            </a:r>
            <a:r>
              <a:rPr lang="en-US" altLang="ko-KR" sz="2800" dirty="0" smtClean="0"/>
              <a:t>(</a:t>
            </a:r>
            <a:r>
              <a:rPr lang="ko-KR" altLang="en-US" sz="2800" dirty="0" smtClean="0"/>
              <a:t>단원명을 클릭하세요</a:t>
            </a:r>
            <a:r>
              <a:rPr lang="en-US" altLang="ko-KR" sz="2800" dirty="0" smtClean="0"/>
              <a:t>)</a:t>
            </a:r>
            <a:r>
              <a:rPr lang="ko-KR" altLang="en-US" sz="2800" dirty="0" smtClean="0"/>
              <a:t> </a:t>
            </a:r>
            <a:endParaRPr lang="en-US" altLang="ko-KR" sz="2800" dirty="0"/>
          </a:p>
          <a:p>
            <a:pPr algn="ctr">
              <a:lnSpc>
                <a:spcPct val="200000"/>
              </a:lnSpc>
            </a:pPr>
            <a:r>
              <a:rPr lang="en-US" altLang="ko-KR" sz="2800" dirty="0" smtClean="0">
                <a:hlinkClick r:id="rId2"/>
              </a:rPr>
              <a:t>‘13</a:t>
            </a:r>
            <a:r>
              <a:rPr lang="ko-KR" altLang="en-US" sz="2800" dirty="0" smtClean="0">
                <a:hlinkClick r:id="rId2"/>
              </a:rPr>
              <a:t>과 어디에 가요</a:t>
            </a:r>
            <a:r>
              <a:rPr lang="en-US" altLang="ko-KR" sz="2800" dirty="0" smtClean="0">
                <a:hlinkClick r:id="rId2"/>
              </a:rPr>
              <a:t>’</a:t>
            </a:r>
            <a:endParaRPr lang="en-US" altLang="ko-KR" sz="2800" dirty="0" smtClean="0">
              <a:hlinkClick r:id="rId3" action="ppaction://hlinkpres?slideindex=1&amp;slidetitle="/>
            </a:endParaRPr>
          </a:p>
          <a:p>
            <a:pPr algn="ctr">
              <a:lnSpc>
                <a:spcPct val="200000"/>
              </a:lnSpc>
            </a:pPr>
            <a:r>
              <a:rPr lang="en-US" altLang="ko-KR" sz="2800" dirty="0">
                <a:hlinkClick r:id="rId4"/>
              </a:rPr>
              <a:t>‘14</a:t>
            </a:r>
            <a:r>
              <a:rPr lang="ko-KR" altLang="en-US" sz="2800" dirty="0">
                <a:hlinkClick r:id="rId4"/>
              </a:rPr>
              <a:t>과 체육관에서 농구를 해요</a:t>
            </a:r>
            <a:r>
              <a:rPr lang="en-US" altLang="ko-KR" sz="2800" dirty="0">
                <a:hlinkClick r:id="rId4"/>
              </a:rPr>
              <a:t>’</a:t>
            </a:r>
            <a:endParaRPr lang="en-US" altLang="ko-KR" sz="2800" dirty="0">
              <a:hlinkClick r:id="rId5" action="ppaction://hlinkpres?slideindex=1&amp;slidetitle="/>
            </a:endParaRPr>
          </a:p>
          <a:p>
            <a:pPr algn="ctr"/>
            <a:endParaRPr lang="en-US" altLang="ko-KR" sz="2800" dirty="0">
              <a:hlinkClick r:id="rId3" action="ppaction://hlinkpres?slideindex=1&amp;slidetitle="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883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b="1" dirty="0" smtClean="0"/>
              <a:t>  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endParaRPr lang="en-US" b="1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-9832" y="-12121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/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P. 125   </a:t>
            </a:r>
            <a:r>
              <a:rPr kumimoji="1" lang="ko-KR" altLang="en-US" sz="3200" b="1" dirty="0" smtClean="0">
                <a:solidFill>
                  <a:schemeClr val="bg1"/>
                </a:solidFill>
              </a:rPr>
              <a:t>연습해요</a:t>
            </a:r>
            <a:endParaRPr lang="en-US" sz="27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531" t="1079" r="2531" b="3958"/>
          <a:stretch/>
        </p:blipFill>
        <p:spPr>
          <a:xfrm>
            <a:off x="381000" y="685800"/>
            <a:ext cx="8077200" cy="5410200"/>
          </a:xfrm>
          <a:prstGeom prst="rect">
            <a:avLst/>
          </a:prstGeom>
          <a:ln>
            <a:noFill/>
          </a:ln>
        </p:spPr>
      </p:pic>
      <p:cxnSp>
        <p:nvCxnSpPr>
          <p:cNvPr id="10" name="Straight Arrow Connector 9"/>
          <p:cNvCxnSpPr/>
          <p:nvPr/>
        </p:nvCxnSpPr>
        <p:spPr>
          <a:xfrm>
            <a:off x="3352800" y="2286000"/>
            <a:ext cx="2819400" cy="2133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350342" y="3493940"/>
            <a:ext cx="2819400" cy="20416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372465" y="2453375"/>
            <a:ext cx="2797277" cy="2010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350342" y="3429000"/>
            <a:ext cx="2819400" cy="2133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28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b="1" dirty="0" smtClean="0"/>
              <a:t>  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endParaRPr lang="en-US" b="1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7206"/>
            <a:ext cx="9134168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/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P. 125</a:t>
            </a:r>
            <a:r>
              <a:rPr kumimoji="1" lang="en-US" altLang="ko-KR" sz="2700" dirty="0">
                <a:solidFill>
                  <a:schemeClr val="bg1"/>
                </a:solidFill>
              </a:rPr>
              <a:t> </a:t>
            </a:r>
            <a:r>
              <a:rPr kumimoji="1" lang="en-US" altLang="ko-KR" sz="2700" dirty="0" smtClean="0">
                <a:solidFill>
                  <a:schemeClr val="bg1"/>
                </a:solidFill>
              </a:rPr>
              <a:t> </a:t>
            </a:r>
            <a:r>
              <a:rPr kumimoji="1" lang="ko-KR" altLang="en-US" sz="3200" b="1" dirty="0" smtClean="0">
                <a:solidFill>
                  <a:schemeClr val="bg1"/>
                </a:solidFill>
              </a:rPr>
              <a:t>연습해요</a:t>
            </a:r>
            <a:endParaRPr lang="en-US" sz="27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143000"/>
            <a:ext cx="8686801" cy="4554482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990600" y="4837806"/>
            <a:ext cx="1959076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 smtClean="0"/>
              <a:t>도  서  관</a:t>
            </a:r>
            <a:endParaRPr lang="en-US" sz="2500" dirty="0"/>
          </a:p>
        </p:txBody>
      </p:sp>
      <p:sp>
        <p:nvSpPr>
          <p:cNvPr id="10" name="TextBox 9"/>
          <p:cNvSpPr txBox="1"/>
          <p:nvPr/>
        </p:nvSpPr>
        <p:spPr>
          <a:xfrm>
            <a:off x="3855664" y="4846018"/>
            <a:ext cx="1622324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 smtClean="0"/>
              <a:t>공  원</a:t>
            </a:r>
            <a:endParaRPr lang="en-US" sz="2500" dirty="0"/>
          </a:p>
        </p:txBody>
      </p:sp>
      <p:sp>
        <p:nvSpPr>
          <p:cNvPr id="11" name="TextBox 10"/>
          <p:cNvSpPr txBox="1"/>
          <p:nvPr/>
        </p:nvSpPr>
        <p:spPr>
          <a:xfrm>
            <a:off x="6324600" y="4859282"/>
            <a:ext cx="1877961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 smtClean="0"/>
              <a:t>학  교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79990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8732" y="3362804"/>
            <a:ext cx="5113268" cy="2695066"/>
          </a:xfrm>
          <a:noFill/>
          <a:ln>
            <a:noFill/>
          </a:ln>
        </p:spPr>
        <p:txBody>
          <a:bodyPr>
            <a:noAutofit/>
          </a:bodyPr>
          <a:lstStyle/>
          <a:p>
            <a:pPr marL="0" indent="0">
              <a:buNone/>
            </a:pPr>
            <a:endParaRPr lang="en-US" altLang="ko-KR" sz="2000" dirty="0" smtClean="0">
              <a:latin typeface="+mj-lt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j-lt"/>
              </a:rPr>
              <a:t>동생은 유치원</a:t>
            </a:r>
            <a:r>
              <a:rPr lang="ko-KR" altLang="en-US" sz="2000" dirty="0" smtClean="0">
                <a:solidFill>
                  <a:srgbClr val="FF0000"/>
                </a:solidFill>
                <a:latin typeface="+mj-lt"/>
              </a:rPr>
              <a:t>에</a:t>
            </a:r>
            <a:r>
              <a:rPr lang="ko-KR" altLang="en-US" sz="2000" dirty="0" smtClean="0">
                <a:latin typeface="+mj-lt"/>
              </a:rPr>
              <a:t> 가요</a:t>
            </a:r>
            <a:r>
              <a:rPr lang="en-US" altLang="ko-KR" sz="2000" dirty="0">
                <a:latin typeface="+mj-lt"/>
              </a:rPr>
              <a:t>.</a:t>
            </a:r>
            <a:r>
              <a:rPr lang="en-US" altLang="ko-KR" sz="2000" dirty="0" smtClean="0"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smtClean="0">
                <a:latin typeface="+mj-lt"/>
              </a:rPr>
              <a:t> My sister goes </a:t>
            </a:r>
            <a:r>
              <a:rPr lang="en-US" altLang="ko-KR" sz="2000" dirty="0" smtClean="0">
                <a:solidFill>
                  <a:srgbClr val="FF0000"/>
                </a:solidFill>
                <a:latin typeface="+mj-lt"/>
              </a:rPr>
              <a:t>to</a:t>
            </a:r>
            <a:r>
              <a:rPr lang="en-US" altLang="ko-KR" sz="2000" dirty="0" smtClean="0">
                <a:latin typeface="+mj-lt"/>
              </a:rPr>
              <a:t> kindergarten</a:t>
            </a:r>
            <a:r>
              <a:rPr lang="en-US" altLang="ko-KR" sz="2000" dirty="0">
                <a:latin typeface="+mj-lt"/>
              </a:rPr>
              <a:t>.</a:t>
            </a:r>
            <a:endParaRPr lang="en-US" altLang="ko-KR" sz="2000" dirty="0" smtClean="0">
              <a:latin typeface="+mj-lt"/>
            </a:endParaRPr>
          </a:p>
          <a:p>
            <a:pPr marL="0" indent="0">
              <a:buNone/>
            </a:pPr>
            <a:endParaRPr lang="en-US" altLang="ko-KR" sz="2000" dirty="0" smtClean="0">
              <a:latin typeface="+mj-lt"/>
            </a:endParaRPr>
          </a:p>
          <a:p>
            <a:pPr marL="0" indent="0">
              <a:buNone/>
            </a:pPr>
            <a:endParaRPr lang="en-US" altLang="ko-KR" sz="2000" dirty="0" smtClean="0">
              <a:latin typeface="+mj-lt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j-lt"/>
              </a:rPr>
              <a:t>할아버지가 공원</a:t>
            </a:r>
            <a:r>
              <a:rPr lang="ko-KR" altLang="en-US" sz="2000" dirty="0" smtClean="0">
                <a:solidFill>
                  <a:srgbClr val="FF0000"/>
                </a:solidFill>
                <a:latin typeface="+mj-lt"/>
              </a:rPr>
              <a:t>에</a:t>
            </a:r>
            <a:r>
              <a:rPr lang="ko-KR" altLang="en-US" sz="2000" dirty="0" smtClean="0">
                <a:latin typeface="+mj-lt"/>
              </a:rPr>
              <a:t> 가요</a:t>
            </a:r>
            <a:r>
              <a:rPr lang="en-US" altLang="ko-KR" sz="2000" dirty="0" smtClean="0">
                <a:latin typeface="+mj-lt"/>
              </a:rPr>
              <a:t>.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ko-KR" sz="2000" dirty="0" smtClean="0">
                <a:latin typeface="+mj-lt"/>
              </a:rPr>
              <a:t>My grandfather goes </a:t>
            </a:r>
            <a:r>
              <a:rPr lang="en-US" altLang="ko-KR" sz="2000" dirty="0" smtClean="0">
                <a:solidFill>
                  <a:srgbClr val="FF0000"/>
                </a:solidFill>
                <a:latin typeface="+mj-lt"/>
              </a:rPr>
              <a:t>to</a:t>
            </a:r>
            <a:r>
              <a:rPr lang="en-US" altLang="ko-KR" sz="2000" dirty="0" smtClean="0">
                <a:latin typeface="+mj-lt"/>
              </a:rPr>
              <a:t> the park.  </a:t>
            </a: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648200" y="286928"/>
            <a:ext cx="403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-4404" y="14748"/>
            <a:ext cx="9144000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/>
              <a:t> </a:t>
            </a:r>
            <a:r>
              <a:rPr lang="ko-KR" altLang="en-US" sz="2700" b="1" dirty="0" smtClean="0">
                <a:solidFill>
                  <a:schemeClr val="bg1"/>
                </a:solidFill>
              </a:rPr>
              <a:t>문법 </a:t>
            </a:r>
            <a:r>
              <a:rPr lang="en-US" altLang="ko-KR" sz="2700" b="1" dirty="0" smtClean="0">
                <a:solidFill>
                  <a:schemeClr val="bg1"/>
                </a:solidFill>
              </a:rPr>
              <a:t>&amp; </a:t>
            </a:r>
            <a:r>
              <a:rPr lang="ko-KR" altLang="en-US" sz="2700" b="1" dirty="0" smtClean="0">
                <a:solidFill>
                  <a:schemeClr val="bg1"/>
                </a:solidFill>
              </a:rPr>
              <a:t>표현 복습   </a:t>
            </a:r>
            <a:r>
              <a:rPr lang="en-US" altLang="ko-KR" sz="2700" b="1" dirty="0" smtClean="0">
                <a:solidFill>
                  <a:schemeClr val="bg1"/>
                </a:solidFill>
              </a:rPr>
              <a:t>Review Grammar &amp; Expressions</a:t>
            </a:r>
            <a:endParaRPr lang="en-US" sz="2700" b="1" dirty="0">
              <a:solidFill>
                <a:schemeClr val="bg1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52400" y="338266"/>
            <a:ext cx="8534400" cy="16429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400" b="1" dirty="0">
                <a:solidFill>
                  <a:srgbClr val="FF0000"/>
                </a:solidFill>
              </a:rPr>
              <a:t>-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에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/>
            </a:r>
            <a:br>
              <a:rPr lang="en-US" altLang="ko-KR" sz="2400" b="1" dirty="0" smtClean="0">
                <a:solidFill>
                  <a:srgbClr val="FF0000"/>
                </a:solidFill>
              </a:rPr>
            </a:br>
            <a:r>
              <a:rPr lang="en-US" sz="1800" dirty="0" smtClean="0"/>
              <a:t>(</a:t>
            </a:r>
            <a:r>
              <a:rPr lang="ko-KR" altLang="en-US" sz="2100" dirty="0" smtClean="0"/>
              <a:t>명사에</a:t>
            </a:r>
            <a:r>
              <a:rPr lang="ko-KR" altLang="en-US" sz="1800" dirty="0" smtClean="0"/>
              <a:t> 붙어</a:t>
            </a:r>
            <a:r>
              <a:rPr lang="en-US" sz="1800" dirty="0" smtClean="0"/>
              <a:t>) ‘</a:t>
            </a:r>
            <a:r>
              <a:rPr lang="ko-KR" altLang="en-US" sz="1800" dirty="0" smtClean="0"/>
              <a:t>가다</a:t>
            </a:r>
            <a:r>
              <a:rPr lang="en-US" sz="1800" dirty="0" smtClean="0"/>
              <a:t>/</a:t>
            </a:r>
            <a:r>
              <a:rPr lang="ko-KR" altLang="en-US" sz="1800" dirty="0" smtClean="0"/>
              <a:t>오다</a:t>
            </a:r>
            <a:r>
              <a:rPr lang="en-US" sz="1800" dirty="0" smtClean="0"/>
              <a:t>’</a:t>
            </a:r>
            <a:r>
              <a:rPr lang="ko-KR" altLang="en-US" sz="1800" dirty="0" smtClean="0"/>
              <a:t>의 목적지를 나타낸다</a:t>
            </a:r>
            <a:r>
              <a:rPr lang="en-US" sz="1800" dirty="0" smtClean="0"/>
              <a:t>.</a:t>
            </a:r>
            <a:br>
              <a:rPr lang="en-US" sz="1800" dirty="0" smtClean="0"/>
            </a:br>
            <a:r>
              <a:rPr lang="en-US" sz="1800" dirty="0" smtClean="0"/>
              <a:t>(Attached to a the noun) The preceding noun is the destination of ‘</a:t>
            </a:r>
            <a:r>
              <a:rPr lang="ko-KR" altLang="en-US" sz="1800" dirty="0" smtClean="0"/>
              <a:t>가다</a:t>
            </a:r>
            <a:r>
              <a:rPr lang="en-US" sz="1800" dirty="0" smtClean="0"/>
              <a:t>/</a:t>
            </a:r>
            <a:r>
              <a:rPr lang="ko-KR" altLang="en-US" sz="1800" dirty="0" smtClean="0"/>
              <a:t>오다</a:t>
            </a:r>
            <a:r>
              <a:rPr lang="en-US" sz="1800" dirty="0" smtClean="0"/>
              <a:t>’</a:t>
            </a:r>
            <a:endParaRPr lang="en-US" sz="1800" dirty="0"/>
          </a:p>
        </p:txBody>
      </p:sp>
      <p:pic>
        <p:nvPicPr>
          <p:cNvPr id="13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22" r="66438" b="4126"/>
          <a:stretch/>
        </p:blipFill>
        <p:spPr>
          <a:xfrm>
            <a:off x="290945" y="3400874"/>
            <a:ext cx="2757055" cy="284752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</p:pic>
      <p:pic>
        <p:nvPicPr>
          <p:cNvPr id="14" name="Content Placeholder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40"/>
          <a:stretch/>
        </p:blipFill>
        <p:spPr>
          <a:xfrm>
            <a:off x="1915345" y="1717233"/>
            <a:ext cx="2666999" cy="15328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Content Placeholder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00" t="2616" r="4340" b="-2616"/>
          <a:stretch/>
        </p:blipFill>
        <p:spPr>
          <a:xfrm>
            <a:off x="5077542" y="1717233"/>
            <a:ext cx="2771058" cy="153287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6687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4648200" y="286928"/>
            <a:ext cx="403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-4404" y="14748"/>
            <a:ext cx="9144000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 smtClean="0"/>
              <a:t> </a:t>
            </a:r>
            <a:r>
              <a:rPr lang="ko-KR" altLang="en-US" sz="2700" b="1" dirty="0" smtClean="0">
                <a:solidFill>
                  <a:schemeClr val="bg1"/>
                </a:solidFill>
              </a:rPr>
              <a:t>문법 </a:t>
            </a:r>
            <a:r>
              <a:rPr lang="en-US" altLang="ko-KR" sz="2700" b="1" dirty="0" smtClean="0">
                <a:solidFill>
                  <a:schemeClr val="bg1"/>
                </a:solidFill>
              </a:rPr>
              <a:t>&amp; </a:t>
            </a:r>
            <a:r>
              <a:rPr lang="ko-KR" altLang="en-US" sz="2700" b="1" dirty="0" smtClean="0">
                <a:solidFill>
                  <a:schemeClr val="bg1"/>
                </a:solidFill>
              </a:rPr>
              <a:t>표현 복습   </a:t>
            </a:r>
            <a:r>
              <a:rPr lang="en-US" altLang="ko-KR" sz="2700" b="1" dirty="0" smtClean="0">
                <a:solidFill>
                  <a:schemeClr val="bg1"/>
                </a:solidFill>
              </a:rPr>
              <a:t>Review Grammar &amp; Expressions</a:t>
            </a:r>
            <a:endParaRPr lang="en-US" sz="2700" b="1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400" y="656462"/>
            <a:ext cx="8464139" cy="1252368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ko-KR" sz="3000" b="1" dirty="0" smtClean="0">
                <a:solidFill>
                  <a:srgbClr val="FF0000"/>
                </a:solidFill>
              </a:rPr>
              <a:t> </a:t>
            </a:r>
            <a:r>
              <a:rPr lang="en-US" altLang="ko-KR" sz="3300" b="1" dirty="0">
                <a:solidFill>
                  <a:srgbClr val="FF0000"/>
                </a:solidFill>
              </a:rPr>
              <a:t>-</a:t>
            </a:r>
            <a:r>
              <a:rPr lang="ko-KR" altLang="en-US" sz="3300" b="1" dirty="0" smtClean="0">
                <a:solidFill>
                  <a:srgbClr val="FF0000"/>
                </a:solidFill>
              </a:rPr>
              <a:t>도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200" dirty="0"/>
              <a:t>(</a:t>
            </a:r>
            <a:r>
              <a:rPr lang="ko-KR" altLang="en-US" sz="2200" dirty="0"/>
              <a:t>명사에 붙어</a:t>
            </a:r>
            <a:r>
              <a:rPr lang="en-US" sz="2200" dirty="0"/>
              <a:t>)</a:t>
            </a:r>
            <a:r>
              <a:rPr lang="ko-KR" altLang="en-US" sz="2200" dirty="0"/>
              <a:t>이미 어떤 것이 포함되고 그 위에 더함의 뜻을 나타낸다</a:t>
            </a:r>
            <a:r>
              <a:rPr lang="en-US" sz="2200" dirty="0"/>
              <a:t>.</a:t>
            </a:r>
            <a:br>
              <a:rPr lang="en-US" sz="2200" dirty="0"/>
            </a:br>
            <a:r>
              <a:rPr lang="en-US" sz="2200" dirty="0"/>
              <a:t>(Attached to a the noun) This is used to add more  </a:t>
            </a:r>
            <a:r>
              <a:rPr lang="en-US" sz="2200" dirty="0" smtClean="0"/>
              <a:t>information </a:t>
            </a:r>
            <a:r>
              <a:rPr lang="en-US" sz="2200" dirty="0"/>
              <a:t>to something</a:t>
            </a:r>
            <a:r>
              <a:rPr lang="en-US" sz="2200" dirty="0" smtClean="0"/>
              <a:t>.</a:t>
            </a:r>
            <a:endParaRPr lang="en-US" sz="1700" dirty="0"/>
          </a:p>
        </p:txBody>
      </p:sp>
      <p:pic>
        <p:nvPicPr>
          <p:cNvPr id="14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05" t="5351" r="15495" b="63501"/>
          <a:stretch/>
        </p:blipFill>
        <p:spPr>
          <a:xfrm rot="10800000">
            <a:off x="533400" y="1986116"/>
            <a:ext cx="2895600" cy="420448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3733800" y="2286000"/>
            <a:ext cx="488273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 smtClean="0"/>
              <a:t>1. </a:t>
            </a:r>
            <a:r>
              <a:rPr lang="ko-KR" altLang="en-US" sz="2500" dirty="0" smtClean="0"/>
              <a:t>나는 밥을 먹어요</a:t>
            </a:r>
            <a:r>
              <a:rPr lang="en-US" altLang="ko-KR" sz="2500" dirty="0" smtClean="0"/>
              <a:t>.</a:t>
            </a:r>
          </a:p>
          <a:p>
            <a:r>
              <a:rPr lang="ko-KR" altLang="en-US" sz="2500" dirty="0" smtClean="0"/>
              <a:t>    동생</a:t>
            </a:r>
            <a:r>
              <a:rPr lang="ko-KR" altLang="en-US" sz="2500" dirty="0" smtClean="0">
                <a:solidFill>
                  <a:srgbClr val="FF0000"/>
                </a:solidFill>
              </a:rPr>
              <a:t>도 </a:t>
            </a:r>
            <a:r>
              <a:rPr lang="ko-KR" altLang="en-US" sz="2500" dirty="0" smtClean="0">
                <a:solidFill>
                  <a:srgbClr val="0070C0"/>
                </a:solidFill>
              </a:rPr>
              <a:t>밥을 먹어요</a:t>
            </a:r>
            <a:r>
              <a:rPr lang="en-US" altLang="ko-KR" sz="2500" dirty="0" smtClean="0"/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33800" y="3707002"/>
            <a:ext cx="428997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 smtClean="0"/>
              <a:t>2. </a:t>
            </a:r>
            <a:r>
              <a:rPr lang="ko-KR" altLang="en-US" sz="2500" dirty="0" smtClean="0"/>
              <a:t>영준이는 도서관에 가요</a:t>
            </a:r>
            <a:r>
              <a:rPr lang="en-US" altLang="ko-KR" sz="2500" dirty="0" smtClean="0"/>
              <a:t>.</a:t>
            </a:r>
          </a:p>
          <a:p>
            <a:r>
              <a:rPr lang="ko-KR" altLang="en-US" sz="2500" dirty="0" smtClean="0"/>
              <a:t>    나</a:t>
            </a:r>
            <a:r>
              <a:rPr lang="ko-KR" altLang="en-US" sz="2500" dirty="0" smtClean="0">
                <a:solidFill>
                  <a:srgbClr val="FF0000"/>
                </a:solidFill>
              </a:rPr>
              <a:t>도 </a:t>
            </a:r>
            <a:r>
              <a:rPr lang="ko-KR" altLang="en-US" sz="2500" dirty="0" smtClean="0">
                <a:solidFill>
                  <a:srgbClr val="0070C0"/>
                </a:solidFill>
              </a:rPr>
              <a:t>도서관에 가요</a:t>
            </a:r>
            <a:r>
              <a:rPr lang="en-US" altLang="ko-KR" sz="2500" dirty="0">
                <a:solidFill>
                  <a:srgbClr val="FF0000"/>
                </a:solidFill>
              </a:rPr>
              <a:t>.</a:t>
            </a:r>
            <a:endParaRPr lang="en-US" sz="25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33800" y="5104763"/>
            <a:ext cx="47152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 smtClean="0"/>
              <a:t>3. </a:t>
            </a:r>
            <a:r>
              <a:rPr lang="ko-KR" altLang="en-US" sz="2500" dirty="0" smtClean="0"/>
              <a:t>우리 동네에 공원이 있어요</a:t>
            </a:r>
            <a:r>
              <a:rPr lang="en-US" altLang="ko-KR" sz="2500" dirty="0" smtClean="0"/>
              <a:t>.</a:t>
            </a:r>
          </a:p>
          <a:p>
            <a:r>
              <a:rPr lang="ko-KR" altLang="en-US" sz="2500" dirty="0" smtClean="0"/>
              <a:t>    우리 동네에 병원</a:t>
            </a:r>
            <a:r>
              <a:rPr lang="ko-KR" altLang="en-US" sz="2500" dirty="0" smtClean="0">
                <a:solidFill>
                  <a:srgbClr val="FF0000"/>
                </a:solidFill>
              </a:rPr>
              <a:t>도 </a:t>
            </a:r>
            <a:r>
              <a:rPr lang="ko-KR" altLang="en-US" sz="2500" dirty="0" smtClean="0">
                <a:solidFill>
                  <a:srgbClr val="0070C0"/>
                </a:solidFill>
              </a:rPr>
              <a:t>있어요</a:t>
            </a:r>
            <a:r>
              <a:rPr lang="en-US" altLang="ko-KR" sz="2500" dirty="0" smtClean="0"/>
              <a:t>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6880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3.2|3.3|3.3|3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6359</TotalTime>
  <Words>1538</Words>
  <Application>Microsoft Office PowerPoint</Application>
  <PresentationFormat>On-screen Show (4:3)</PresentationFormat>
  <Paragraphs>329</Paragraphs>
  <Slides>38</Slides>
  <Notes>14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Gulim</vt:lpstr>
      <vt:lpstr>맑은 고딕</vt:lpstr>
      <vt:lpstr>Arial</vt:lpstr>
      <vt:lpstr>Calibri</vt:lpstr>
      <vt:lpstr>Times New Roman</vt:lpstr>
      <vt:lpstr>Wingdings</vt:lpstr>
      <vt:lpstr>Office Theme</vt:lpstr>
      <vt:lpstr>             재외동포를 위한 한국어 (영어권)   1-1 </vt:lpstr>
      <vt:lpstr>재외동포를 위한 한국어 1-1   15과  “나도 수영을 좋아해요.”  </vt:lpstr>
      <vt:lpstr>PowerPoint Presentation</vt:lpstr>
      <vt:lpstr>  .</vt:lpstr>
      <vt:lpstr>PowerPoint Presentation</vt:lpstr>
      <vt:lpstr>   </vt:lpstr>
      <vt:lpstr>   </vt:lpstr>
      <vt:lpstr>PowerPoint Presentation</vt:lpstr>
      <vt:lpstr> -도 (명사에 붙어)이미 어떤 것이 포함되고 그 위에 더함의 뜻을 나타낸다. (Attached to a the noun) This is used to add more  information to something.</vt:lpstr>
      <vt:lpstr>안   (동사, 형용사 앞에서) 서술어의 부정의 뜻을 나타낼 때 사용한다. (Attached to a verb or an adjective) This is used to be create the negative form.</vt:lpstr>
      <vt:lpstr>PowerPoint Presentation</vt:lpstr>
      <vt:lpstr>게임을 해 봐요</vt:lpstr>
      <vt:lpstr>-에서 (명사에 붙어)어떤 행위가 이루어지는 장소임을 나타낸다. (Attached to a noun) The preceding noun is the place of some action.</vt:lpstr>
      <vt:lpstr>PowerPoint Presentation</vt:lpstr>
      <vt:lpstr>PowerPoint Presentation</vt:lpstr>
      <vt:lpstr>PowerPoint Presentation</vt:lpstr>
      <vt:lpstr> P. 127  말해 봐요-1</vt:lpstr>
      <vt:lpstr> P. 127   말해 봐요-2</vt:lpstr>
      <vt:lpstr> P. 127  말해 봐요-3</vt:lpstr>
      <vt:lpstr>PowerPoint Presentation</vt:lpstr>
      <vt:lpstr>PowerPoint Presentation</vt:lpstr>
      <vt:lpstr>       </vt:lpstr>
      <vt:lpstr>       </vt:lpstr>
      <vt:lpstr>PowerPoint Presentation</vt:lpstr>
      <vt:lpstr>PowerPoint Presentation</vt:lpstr>
      <vt:lpstr>PowerPoint Presentation</vt:lpstr>
      <vt:lpstr>PowerPoint Presentation</vt:lpstr>
      <vt:lpstr>문법 영상</vt:lpstr>
      <vt:lpstr>전래동화</vt:lpstr>
      <vt:lpstr>&lt;방귀시합&gt; 쓰기 숙제</vt:lpstr>
      <vt:lpstr> Quizlet 숙제</vt:lpstr>
      <vt:lpstr>숙제 </vt:lpstr>
      <vt:lpstr>수고하셨습니다!</vt:lpstr>
      <vt:lpstr>PowerPoint Presentation</vt:lpstr>
      <vt:lpstr>PowerPoint Presentation</vt:lpstr>
      <vt:lpstr>PowerPoint Presentation</vt:lpstr>
      <vt:lpstr>PowerPoint Presentation</vt:lpstr>
      <vt:lpstr>REFERENCE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.</dc:title>
  <dc:creator>Hiossen2</dc:creator>
  <cp:lastModifiedBy>Seunghee Back</cp:lastModifiedBy>
  <cp:revision>291</cp:revision>
  <dcterms:created xsi:type="dcterms:W3CDTF">2017-12-01T18:31:09Z</dcterms:created>
  <dcterms:modified xsi:type="dcterms:W3CDTF">2020-05-11T02:39:47Z</dcterms:modified>
</cp:coreProperties>
</file>